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564" r:id="rId2"/>
    <p:sldId id="567" r:id="rId3"/>
    <p:sldId id="571" r:id="rId4"/>
    <p:sldId id="570" r:id="rId5"/>
    <p:sldId id="572" r:id="rId6"/>
    <p:sldId id="573" r:id="rId7"/>
    <p:sldId id="575" r:id="rId8"/>
    <p:sldId id="574" r:id="rId9"/>
    <p:sldId id="3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152" userDrawn="1">
          <p15:clr>
            <a:srgbClr val="A4A3A4"/>
          </p15:clr>
        </p15:guide>
        <p15:guide id="4" pos="5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DD00"/>
    <a:srgbClr val="F8F8F8"/>
    <a:srgbClr val="F9FBFC"/>
    <a:srgbClr val="000000"/>
    <a:srgbClr val="C1C2C7"/>
    <a:srgbClr val="BDBEC2"/>
    <a:srgbClr val="2A2A2A"/>
    <a:srgbClr val="F1F1F1"/>
    <a:srgbClr val="F5F5F5"/>
    <a:srgbClr val="FFC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86449"/>
  </p:normalViewPr>
  <p:slideViewPr>
    <p:cSldViewPr snapToObjects="1" showGuides="1">
      <p:cViewPr varScale="1">
        <p:scale>
          <a:sx n="112" d="100"/>
          <a:sy n="112" d="100"/>
        </p:scale>
        <p:origin x="300" y="96"/>
      </p:cViewPr>
      <p:guideLst>
        <p:guide orient="horz" pos="2160"/>
        <p:guide pos="3840"/>
        <p:guide pos="7152"/>
        <p:guide pos="528"/>
      </p:guideLst>
    </p:cSldViewPr>
  </p:slideViewPr>
  <p:outlineViewPr>
    <p:cViewPr>
      <p:scale>
        <a:sx n="33" d="100"/>
        <a:sy n="33" d="100"/>
      </p:scale>
      <p:origin x="0" y="-72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F12193-0B0E-BB4E-908E-73E8D2FD641E}" type="datetimeFigureOut">
              <a:rPr lang="de-DE"/>
              <a:t>06.02.2019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11AA8-80B6-E048-AE52-6AB10A2621FD}" type="slidenum">
              <a:r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274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06.02.2019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5474593" y="1828800"/>
            <a:ext cx="1242817" cy="1371600"/>
          </a:xfrm>
          <a:custGeom>
            <a:avLst/>
            <a:gdLst>
              <a:gd name="connsiteX0" fmla="*/ 621409 w 1242817"/>
              <a:gd name="connsiteY0" fmla="*/ 0 h 1371600"/>
              <a:gd name="connsiteX1" fmla="*/ 714980 w 1242817"/>
              <a:gd name="connsiteY1" fmla="*/ 25112 h 1371600"/>
              <a:gd name="connsiteX2" fmla="*/ 1151645 w 1242817"/>
              <a:gd name="connsiteY2" fmla="*/ 273842 h 1371600"/>
              <a:gd name="connsiteX3" fmla="*/ 1242817 w 1242817"/>
              <a:gd name="connsiteY3" fmla="*/ 436473 h 1371600"/>
              <a:gd name="connsiteX4" fmla="*/ 1242817 w 1242817"/>
              <a:gd name="connsiteY4" fmla="*/ 933932 h 1371600"/>
              <a:gd name="connsiteX5" fmla="*/ 1151645 w 1242817"/>
              <a:gd name="connsiteY5" fmla="*/ 1096563 h 1371600"/>
              <a:gd name="connsiteX6" fmla="*/ 714980 w 1242817"/>
              <a:gd name="connsiteY6" fmla="*/ 1350076 h 1371600"/>
              <a:gd name="connsiteX7" fmla="*/ 527838 w 1242817"/>
              <a:gd name="connsiteY7" fmla="*/ 1350076 h 1371600"/>
              <a:gd name="connsiteX8" fmla="*/ 91172 w 1242817"/>
              <a:gd name="connsiteY8" fmla="*/ 1096563 h 1371600"/>
              <a:gd name="connsiteX9" fmla="*/ 0 w 1242817"/>
              <a:gd name="connsiteY9" fmla="*/ 933932 h 1371600"/>
              <a:gd name="connsiteX10" fmla="*/ 0 w 1242817"/>
              <a:gd name="connsiteY10" fmla="*/ 436473 h 1371600"/>
              <a:gd name="connsiteX11" fmla="*/ 91172 w 1242817"/>
              <a:gd name="connsiteY11" fmla="*/ 273842 h 1371600"/>
              <a:gd name="connsiteX12" fmla="*/ 527838 w 1242817"/>
              <a:gd name="connsiteY12" fmla="*/ 25112 h 1371600"/>
              <a:gd name="connsiteX13" fmla="*/ 621409 w 1242817"/>
              <a:gd name="connsiteY13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2817" h="1371600">
                <a:moveTo>
                  <a:pt x="621409" y="0"/>
                </a:moveTo>
                <a:cubicBezTo>
                  <a:pt x="654998" y="0"/>
                  <a:pt x="688588" y="8370"/>
                  <a:pt x="714980" y="25112"/>
                </a:cubicBezTo>
                <a:cubicBezTo>
                  <a:pt x="1151645" y="273842"/>
                  <a:pt x="1151645" y="273842"/>
                  <a:pt x="1151645" y="273842"/>
                </a:cubicBezTo>
                <a:cubicBezTo>
                  <a:pt x="1199630" y="302542"/>
                  <a:pt x="1242817" y="374290"/>
                  <a:pt x="1242817" y="436473"/>
                </a:cubicBezTo>
                <a:cubicBezTo>
                  <a:pt x="1242817" y="933932"/>
                  <a:pt x="1242817" y="933932"/>
                  <a:pt x="1242817" y="933932"/>
                </a:cubicBezTo>
                <a:cubicBezTo>
                  <a:pt x="1242817" y="996115"/>
                  <a:pt x="1199630" y="1067864"/>
                  <a:pt x="1151645" y="1096563"/>
                </a:cubicBezTo>
                <a:cubicBezTo>
                  <a:pt x="714980" y="1350076"/>
                  <a:pt x="714980" y="1350076"/>
                  <a:pt x="714980" y="1350076"/>
                </a:cubicBezTo>
                <a:cubicBezTo>
                  <a:pt x="662197" y="1378775"/>
                  <a:pt x="580622" y="1378775"/>
                  <a:pt x="527838" y="1350076"/>
                </a:cubicBezTo>
                <a:cubicBezTo>
                  <a:pt x="91172" y="1096563"/>
                  <a:pt x="91172" y="1096563"/>
                  <a:pt x="91172" y="1096563"/>
                </a:cubicBezTo>
                <a:cubicBezTo>
                  <a:pt x="38388" y="1067864"/>
                  <a:pt x="0" y="996115"/>
                  <a:pt x="0" y="933932"/>
                </a:cubicBezTo>
                <a:lnTo>
                  <a:pt x="0" y="436473"/>
                </a:lnTo>
                <a:cubicBezTo>
                  <a:pt x="0" y="374290"/>
                  <a:pt x="38388" y="302542"/>
                  <a:pt x="91172" y="273842"/>
                </a:cubicBezTo>
                <a:cubicBezTo>
                  <a:pt x="527838" y="25112"/>
                  <a:pt x="527838" y="25112"/>
                  <a:pt x="527838" y="25112"/>
                </a:cubicBezTo>
                <a:cubicBezTo>
                  <a:pt x="554229" y="8370"/>
                  <a:pt x="587819" y="0"/>
                  <a:pt x="6214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46111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06.02.2019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986233" y="613782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627437" y="613782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268641" y="613782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8909844" y="613782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986233" y="3352800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3627436" y="3352800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6268639" y="3352800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8909843" y="3352800"/>
            <a:ext cx="2291557" cy="22915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118880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06.02.2019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835046" y="613782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4953344" y="613782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8071643" y="613782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1835046" y="24384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4953344" y="24384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8071643" y="24384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1835046" y="44196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4953344" y="44196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2" hasCustomPrompt="1"/>
          </p:nvPr>
        </p:nvSpPr>
        <p:spPr>
          <a:xfrm>
            <a:off x="8071643" y="4419600"/>
            <a:ext cx="2291557" cy="1371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4579919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7A57-BE9A-414E-A3BE-AA513B1EAF5B}" type="datetime1">
              <a:rPr lang="de-DE"/>
              <a:t>06.02.2019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5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79426" cy="6858000"/>
          </a:xfrm>
          <a:custGeom>
            <a:avLst/>
            <a:gdLst>
              <a:gd name="connsiteX0" fmla="*/ 1752599 w 6079426"/>
              <a:gd name="connsiteY0" fmla="*/ 3957449 h 6858000"/>
              <a:gd name="connsiteX1" fmla="*/ 2264474 w 6079426"/>
              <a:gd name="connsiteY1" fmla="*/ 4169474 h 6858000"/>
              <a:gd name="connsiteX2" fmla="*/ 4953000 w 6079426"/>
              <a:gd name="connsiteY2" fmla="*/ 6858000 h 6858000"/>
              <a:gd name="connsiteX3" fmla="*/ 3927609 w 6079426"/>
              <a:gd name="connsiteY3" fmla="*/ 6858000 h 6858000"/>
              <a:gd name="connsiteX4" fmla="*/ 2905501 w 6079426"/>
              <a:gd name="connsiteY4" fmla="*/ 6858000 h 6858000"/>
              <a:gd name="connsiteX5" fmla="*/ 1880110 w 6079426"/>
              <a:gd name="connsiteY5" fmla="*/ 6858000 h 6858000"/>
              <a:gd name="connsiteX6" fmla="*/ 1663136 w 6079426"/>
              <a:gd name="connsiteY6" fmla="*/ 6641025 h 6858000"/>
              <a:gd name="connsiteX7" fmla="*/ 1663136 w 6079426"/>
              <a:gd name="connsiteY7" fmla="*/ 5617275 h 6858000"/>
              <a:gd name="connsiteX8" fmla="*/ 1664039 w 6079426"/>
              <a:gd name="connsiteY8" fmla="*/ 5616538 h 6858000"/>
              <a:gd name="connsiteX9" fmla="*/ 1240725 w 6079426"/>
              <a:gd name="connsiteY9" fmla="*/ 5193224 h 6858000"/>
              <a:gd name="connsiteX10" fmla="*/ 1240725 w 6079426"/>
              <a:gd name="connsiteY10" fmla="*/ 4169474 h 6858000"/>
              <a:gd name="connsiteX11" fmla="*/ 1752599 w 6079426"/>
              <a:gd name="connsiteY11" fmla="*/ 3957449 h 6858000"/>
              <a:gd name="connsiteX12" fmla="*/ 2514600 w 6079426"/>
              <a:gd name="connsiteY12" fmla="*/ 0 h 6858000"/>
              <a:gd name="connsiteX13" fmla="*/ 4562099 w 6079426"/>
              <a:gd name="connsiteY13" fmla="*/ 0 h 6858000"/>
              <a:gd name="connsiteX14" fmla="*/ 5633538 w 6079426"/>
              <a:gd name="connsiteY14" fmla="*/ 1071439 h 6858000"/>
              <a:gd name="connsiteX15" fmla="*/ 5633538 w 6079426"/>
              <a:gd name="connsiteY15" fmla="*/ 2095188 h 6858000"/>
              <a:gd name="connsiteX16" fmla="*/ 4609789 w 6079426"/>
              <a:gd name="connsiteY16" fmla="*/ 2095188 h 6858000"/>
              <a:gd name="connsiteX17" fmla="*/ 368894 w 6079426"/>
              <a:gd name="connsiteY17" fmla="*/ 0 h 6858000"/>
              <a:gd name="connsiteX18" fmla="*/ 2416393 w 6079426"/>
              <a:gd name="connsiteY18" fmla="*/ 0 h 6858000"/>
              <a:gd name="connsiteX19" fmla="*/ 5382622 w 6079426"/>
              <a:gd name="connsiteY19" fmla="*/ 2966229 h 6858000"/>
              <a:gd name="connsiteX20" fmla="*/ 5382622 w 6079426"/>
              <a:gd name="connsiteY20" fmla="*/ 3989978 h 6858000"/>
              <a:gd name="connsiteX21" fmla="*/ 4358873 w 6079426"/>
              <a:gd name="connsiteY21" fmla="*/ 3989978 h 6858000"/>
              <a:gd name="connsiteX22" fmla="*/ 0 w 6079426"/>
              <a:gd name="connsiteY22" fmla="*/ 0 h 6858000"/>
              <a:gd name="connsiteX23" fmla="*/ 261749 w 6079426"/>
              <a:gd name="connsiteY23" fmla="*/ 0 h 6858000"/>
              <a:gd name="connsiteX24" fmla="*/ 5867401 w 6079426"/>
              <a:gd name="connsiteY24" fmla="*/ 5605651 h 6858000"/>
              <a:gd name="connsiteX25" fmla="*/ 5867401 w 6079426"/>
              <a:gd name="connsiteY25" fmla="*/ 6629401 h 6858000"/>
              <a:gd name="connsiteX26" fmla="*/ 4843651 w 6079426"/>
              <a:gd name="connsiteY26" fmla="*/ 6629401 h 6858000"/>
              <a:gd name="connsiteX27" fmla="*/ 1732302 w 6079426"/>
              <a:gd name="connsiteY27" fmla="*/ 3518051 h 6858000"/>
              <a:gd name="connsiteX28" fmla="*/ 1659416 w 6079426"/>
              <a:gd name="connsiteY28" fmla="*/ 3577587 h 6858000"/>
              <a:gd name="connsiteX29" fmla="*/ 749227 w 6079426"/>
              <a:gd name="connsiteY29" fmla="*/ 3484826 h 6858000"/>
              <a:gd name="connsiteX30" fmla="*/ 0 w 6079426"/>
              <a:gd name="connsiteY30" fmla="*/ 2735599 h 6858000"/>
              <a:gd name="connsiteX31" fmla="*/ 0 w 6079426"/>
              <a:gd name="connsiteY31" fmla="*/ 6881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079426" h="6858000">
                <a:moveTo>
                  <a:pt x="1752599" y="3957449"/>
                </a:moveTo>
                <a:cubicBezTo>
                  <a:pt x="1937861" y="3957449"/>
                  <a:pt x="2123124" y="4028124"/>
                  <a:pt x="2264474" y="4169474"/>
                </a:cubicBezTo>
                <a:lnTo>
                  <a:pt x="4953000" y="6858000"/>
                </a:lnTo>
                <a:lnTo>
                  <a:pt x="3927609" y="6858000"/>
                </a:lnTo>
                <a:lnTo>
                  <a:pt x="2905501" y="6858000"/>
                </a:lnTo>
                <a:lnTo>
                  <a:pt x="1880110" y="6858000"/>
                </a:lnTo>
                <a:lnTo>
                  <a:pt x="1663136" y="6641025"/>
                </a:lnTo>
                <a:cubicBezTo>
                  <a:pt x="1380434" y="6358324"/>
                  <a:pt x="1380434" y="5899976"/>
                  <a:pt x="1663136" y="5617275"/>
                </a:cubicBezTo>
                <a:lnTo>
                  <a:pt x="1664039" y="5616538"/>
                </a:lnTo>
                <a:lnTo>
                  <a:pt x="1240725" y="5193224"/>
                </a:lnTo>
                <a:cubicBezTo>
                  <a:pt x="958024" y="4910523"/>
                  <a:pt x="958024" y="4452175"/>
                  <a:pt x="1240725" y="4169474"/>
                </a:cubicBezTo>
                <a:cubicBezTo>
                  <a:pt x="1382075" y="4028124"/>
                  <a:pt x="1567337" y="3957449"/>
                  <a:pt x="1752599" y="3957449"/>
                </a:cubicBezTo>
                <a:close/>
                <a:moveTo>
                  <a:pt x="2514600" y="0"/>
                </a:moveTo>
                <a:lnTo>
                  <a:pt x="4562099" y="0"/>
                </a:lnTo>
                <a:lnTo>
                  <a:pt x="5633538" y="1071439"/>
                </a:lnTo>
                <a:cubicBezTo>
                  <a:pt x="5916239" y="1354140"/>
                  <a:pt x="5916239" y="1812488"/>
                  <a:pt x="5633538" y="2095188"/>
                </a:cubicBezTo>
                <a:cubicBezTo>
                  <a:pt x="5350838" y="2377889"/>
                  <a:pt x="4892490" y="2377889"/>
                  <a:pt x="4609789" y="2095188"/>
                </a:cubicBezTo>
                <a:close/>
                <a:moveTo>
                  <a:pt x="368894" y="0"/>
                </a:moveTo>
                <a:lnTo>
                  <a:pt x="2416393" y="0"/>
                </a:lnTo>
                <a:lnTo>
                  <a:pt x="5382622" y="2966229"/>
                </a:lnTo>
                <a:cubicBezTo>
                  <a:pt x="5665323" y="3248930"/>
                  <a:pt x="5665323" y="3707278"/>
                  <a:pt x="5382622" y="3989978"/>
                </a:cubicBezTo>
                <a:cubicBezTo>
                  <a:pt x="5099921" y="4272679"/>
                  <a:pt x="4641573" y="4272679"/>
                  <a:pt x="4358873" y="3989978"/>
                </a:cubicBezTo>
                <a:close/>
                <a:moveTo>
                  <a:pt x="0" y="0"/>
                </a:moveTo>
                <a:lnTo>
                  <a:pt x="261749" y="0"/>
                </a:lnTo>
                <a:lnTo>
                  <a:pt x="5867401" y="5605651"/>
                </a:lnTo>
                <a:cubicBezTo>
                  <a:pt x="6150101" y="5888352"/>
                  <a:pt x="6150101" y="6346700"/>
                  <a:pt x="5867401" y="6629401"/>
                </a:cubicBezTo>
                <a:cubicBezTo>
                  <a:pt x="5584700" y="6912101"/>
                  <a:pt x="5126352" y="6912101"/>
                  <a:pt x="4843651" y="6629401"/>
                </a:cubicBezTo>
                <a:lnTo>
                  <a:pt x="1732302" y="3518051"/>
                </a:lnTo>
                <a:lnTo>
                  <a:pt x="1659416" y="3577587"/>
                </a:lnTo>
                <a:cubicBezTo>
                  <a:pt x="1378433" y="3763110"/>
                  <a:pt x="996590" y="3732189"/>
                  <a:pt x="749227" y="3484826"/>
                </a:cubicBezTo>
                <a:lnTo>
                  <a:pt x="0" y="2735599"/>
                </a:lnTo>
                <a:lnTo>
                  <a:pt x="0" y="6881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40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257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9A055-2941-3D4F-B8EB-A44DF79FA576}" type="datetime1">
              <a:rPr lang="de-DE"/>
              <a:t>06.02.2019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58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5D193-8E48-DA43-8FF3-B997E4C0C3BC}" type="datetime1">
              <a:rPr lang="de-DE"/>
              <a:t>06.02.2019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460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06.02.2019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429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06.02.2019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409700" y="1600200"/>
            <a:ext cx="9372600" cy="32004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06598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06.02.2019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944291" y="1371600"/>
            <a:ext cx="3668713" cy="36687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6578997" y="1371600"/>
            <a:ext cx="3668713" cy="36687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103269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06.02.2019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1944291" y="838200"/>
            <a:ext cx="3962400" cy="49313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6285310" y="838200"/>
            <a:ext cx="3962400" cy="2209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285310" y="3559756"/>
            <a:ext cx="3962400" cy="2209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006042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7C5B-9BA0-F344-A05E-3E9670D72408}" type="datetime1">
              <a:rPr lang="de-DE"/>
              <a:t>06.02.2019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 b="1" spc="20">
              <a:solidFill>
                <a:schemeClr val="accent4"/>
              </a:solidFill>
              <a:latin typeface="Lato Heavy" charset="0"/>
              <a:ea typeface="Lato Heavy" charset="0"/>
              <a:cs typeface="Lato Heavy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986233" y="978907"/>
            <a:ext cx="2291557" cy="464401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627437" y="978907"/>
            <a:ext cx="2291557" cy="464401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268641" y="978907"/>
            <a:ext cx="2291557" cy="464401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8909844" y="978907"/>
            <a:ext cx="2291557" cy="464401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87072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 userDrawn="1"/>
        </p:nvSpPr>
        <p:spPr>
          <a:xfrm flipV="1">
            <a:off x="11353800" y="603070"/>
            <a:ext cx="838200" cy="386553"/>
          </a:xfrm>
          <a:custGeom>
            <a:avLst/>
            <a:gdLst>
              <a:gd name="connsiteX0" fmla="*/ 193278 w 838200"/>
              <a:gd name="connsiteY0" fmla="*/ 386553 h 386553"/>
              <a:gd name="connsiteX1" fmla="*/ 838200 w 838200"/>
              <a:gd name="connsiteY1" fmla="*/ 386553 h 386553"/>
              <a:gd name="connsiteX2" fmla="*/ 838200 w 838200"/>
              <a:gd name="connsiteY2" fmla="*/ 0 h 386553"/>
              <a:gd name="connsiteX3" fmla="*/ 193276 w 838200"/>
              <a:gd name="connsiteY3" fmla="*/ 0 h 386553"/>
              <a:gd name="connsiteX4" fmla="*/ 3927 w 838200"/>
              <a:gd name="connsiteY4" fmla="*/ 154325 h 386553"/>
              <a:gd name="connsiteX5" fmla="*/ 0 w 838200"/>
              <a:gd name="connsiteY5" fmla="*/ 193277 h 386553"/>
              <a:gd name="connsiteX6" fmla="*/ 3927 w 838200"/>
              <a:gd name="connsiteY6" fmla="*/ 232228 h 386553"/>
              <a:gd name="connsiteX7" fmla="*/ 193278 w 838200"/>
              <a:gd name="connsiteY7" fmla="*/ 386553 h 38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8200" h="386553">
                <a:moveTo>
                  <a:pt x="193278" y="386553"/>
                </a:moveTo>
                <a:lnTo>
                  <a:pt x="838200" y="386553"/>
                </a:lnTo>
                <a:lnTo>
                  <a:pt x="838200" y="0"/>
                </a:lnTo>
                <a:lnTo>
                  <a:pt x="193276" y="0"/>
                </a:lnTo>
                <a:cubicBezTo>
                  <a:pt x="99875" y="0"/>
                  <a:pt x="21949" y="66252"/>
                  <a:pt x="3927" y="154325"/>
                </a:cubicBezTo>
                <a:lnTo>
                  <a:pt x="0" y="193277"/>
                </a:lnTo>
                <a:lnTo>
                  <a:pt x="3927" y="232228"/>
                </a:lnTo>
                <a:cubicBezTo>
                  <a:pt x="21949" y="320301"/>
                  <a:pt x="99877" y="386553"/>
                  <a:pt x="193278" y="38655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21624"/>
            <a:ext cx="10515600" cy="715529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95399"/>
            <a:ext cx="10515600" cy="4881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86400" y="63182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AB701-DE71-6347-96F8-01FFB614C520}" type="datetime1">
              <a:rPr lang="de-DE"/>
              <a:t>06.02.2019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8250"/>
            <a:ext cx="2587624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1200" b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endParaRPr lang="en-US" spc="20">
              <a:ea typeface="Lato Heavy" charset="0"/>
              <a:cs typeface="Lato Heavy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800" y="613782"/>
            <a:ext cx="838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400" b="0" i="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fld id="{63917A7D-89E5-4220-9F5F-0A1A84322FB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53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49" r:id="rId3"/>
    <p:sldLayoutId id="2147483651" r:id="rId4"/>
    <p:sldLayoutId id="2147483654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>
          <a:solidFill>
            <a:schemeClr val="tx1">
              <a:lumMod val="85000"/>
              <a:lumOff val="15000"/>
            </a:schemeClr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orient="horz" pos="36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0" y="0"/>
            <a:ext cx="6079426" cy="6858000"/>
          </a:xfrm>
          <a:custGeom>
            <a:avLst/>
            <a:gdLst>
              <a:gd name="connsiteX0" fmla="*/ 1752599 w 6079426"/>
              <a:gd name="connsiteY0" fmla="*/ 3957449 h 6858000"/>
              <a:gd name="connsiteX1" fmla="*/ 2264474 w 6079426"/>
              <a:gd name="connsiteY1" fmla="*/ 4169474 h 6858000"/>
              <a:gd name="connsiteX2" fmla="*/ 4953000 w 6079426"/>
              <a:gd name="connsiteY2" fmla="*/ 6858000 h 6858000"/>
              <a:gd name="connsiteX3" fmla="*/ 3927609 w 6079426"/>
              <a:gd name="connsiteY3" fmla="*/ 6858000 h 6858000"/>
              <a:gd name="connsiteX4" fmla="*/ 2905501 w 6079426"/>
              <a:gd name="connsiteY4" fmla="*/ 6858000 h 6858000"/>
              <a:gd name="connsiteX5" fmla="*/ 1880110 w 6079426"/>
              <a:gd name="connsiteY5" fmla="*/ 6858000 h 6858000"/>
              <a:gd name="connsiteX6" fmla="*/ 1663136 w 6079426"/>
              <a:gd name="connsiteY6" fmla="*/ 6641025 h 6858000"/>
              <a:gd name="connsiteX7" fmla="*/ 1663136 w 6079426"/>
              <a:gd name="connsiteY7" fmla="*/ 5617275 h 6858000"/>
              <a:gd name="connsiteX8" fmla="*/ 1664039 w 6079426"/>
              <a:gd name="connsiteY8" fmla="*/ 5616538 h 6858000"/>
              <a:gd name="connsiteX9" fmla="*/ 1240725 w 6079426"/>
              <a:gd name="connsiteY9" fmla="*/ 5193224 h 6858000"/>
              <a:gd name="connsiteX10" fmla="*/ 1240725 w 6079426"/>
              <a:gd name="connsiteY10" fmla="*/ 4169474 h 6858000"/>
              <a:gd name="connsiteX11" fmla="*/ 1752599 w 6079426"/>
              <a:gd name="connsiteY11" fmla="*/ 3957449 h 6858000"/>
              <a:gd name="connsiteX12" fmla="*/ 2514600 w 6079426"/>
              <a:gd name="connsiteY12" fmla="*/ 0 h 6858000"/>
              <a:gd name="connsiteX13" fmla="*/ 4562099 w 6079426"/>
              <a:gd name="connsiteY13" fmla="*/ 0 h 6858000"/>
              <a:gd name="connsiteX14" fmla="*/ 5633538 w 6079426"/>
              <a:gd name="connsiteY14" fmla="*/ 1071439 h 6858000"/>
              <a:gd name="connsiteX15" fmla="*/ 5633538 w 6079426"/>
              <a:gd name="connsiteY15" fmla="*/ 2095188 h 6858000"/>
              <a:gd name="connsiteX16" fmla="*/ 4609789 w 6079426"/>
              <a:gd name="connsiteY16" fmla="*/ 2095188 h 6858000"/>
              <a:gd name="connsiteX17" fmla="*/ 368894 w 6079426"/>
              <a:gd name="connsiteY17" fmla="*/ 0 h 6858000"/>
              <a:gd name="connsiteX18" fmla="*/ 2416393 w 6079426"/>
              <a:gd name="connsiteY18" fmla="*/ 0 h 6858000"/>
              <a:gd name="connsiteX19" fmla="*/ 5382622 w 6079426"/>
              <a:gd name="connsiteY19" fmla="*/ 2966229 h 6858000"/>
              <a:gd name="connsiteX20" fmla="*/ 5382622 w 6079426"/>
              <a:gd name="connsiteY20" fmla="*/ 3989978 h 6858000"/>
              <a:gd name="connsiteX21" fmla="*/ 4358873 w 6079426"/>
              <a:gd name="connsiteY21" fmla="*/ 3989978 h 6858000"/>
              <a:gd name="connsiteX22" fmla="*/ 0 w 6079426"/>
              <a:gd name="connsiteY22" fmla="*/ 0 h 6858000"/>
              <a:gd name="connsiteX23" fmla="*/ 261749 w 6079426"/>
              <a:gd name="connsiteY23" fmla="*/ 0 h 6858000"/>
              <a:gd name="connsiteX24" fmla="*/ 5867401 w 6079426"/>
              <a:gd name="connsiteY24" fmla="*/ 5605651 h 6858000"/>
              <a:gd name="connsiteX25" fmla="*/ 5867401 w 6079426"/>
              <a:gd name="connsiteY25" fmla="*/ 6629401 h 6858000"/>
              <a:gd name="connsiteX26" fmla="*/ 4843651 w 6079426"/>
              <a:gd name="connsiteY26" fmla="*/ 6629401 h 6858000"/>
              <a:gd name="connsiteX27" fmla="*/ 1732302 w 6079426"/>
              <a:gd name="connsiteY27" fmla="*/ 3518051 h 6858000"/>
              <a:gd name="connsiteX28" fmla="*/ 1659416 w 6079426"/>
              <a:gd name="connsiteY28" fmla="*/ 3577587 h 6858000"/>
              <a:gd name="connsiteX29" fmla="*/ 749227 w 6079426"/>
              <a:gd name="connsiteY29" fmla="*/ 3484826 h 6858000"/>
              <a:gd name="connsiteX30" fmla="*/ 0 w 6079426"/>
              <a:gd name="connsiteY30" fmla="*/ 2735599 h 6858000"/>
              <a:gd name="connsiteX31" fmla="*/ 0 w 6079426"/>
              <a:gd name="connsiteY31" fmla="*/ 688100 h 6858000"/>
              <a:gd name="connsiteX32" fmla="*/ 0 w 6079426"/>
              <a:gd name="connsiteY32" fmla="*/ 6881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79426" h="6858000">
                <a:moveTo>
                  <a:pt x="1752599" y="3957449"/>
                </a:moveTo>
                <a:cubicBezTo>
                  <a:pt x="1937861" y="3957449"/>
                  <a:pt x="2123124" y="4028124"/>
                  <a:pt x="2264474" y="4169474"/>
                </a:cubicBezTo>
                <a:lnTo>
                  <a:pt x="4953000" y="6858000"/>
                </a:lnTo>
                <a:lnTo>
                  <a:pt x="3927609" y="6858000"/>
                </a:lnTo>
                <a:lnTo>
                  <a:pt x="2905501" y="6858000"/>
                </a:lnTo>
                <a:lnTo>
                  <a:pt x="1880110" y="6858000"/>
                </a:lnTo>
                <a:lnTo>
                  <a:pt x="1663136" y="6641025"/>
                </a:lnTo>
                <a:cubicBezTo>
                  <a:pt x="1380434" y="6358324"/>
                  <a:pt x="1380434" y="5899976"/>
                  <a:pt x="1663136" y="5617275"/>
                </a:cubicBezTo>
                <a:lnTo>
                  <a:pt x="1664039" y="5616538"/>
                </a:lnTo>
                <a:lnTo>
                  <a:pt x="1240725" y="5193224"/>
                </a:lnTo>
                <a:cubicBezTo>
                  <a:pt x="958024" y="4910523"/>
                  <a:pt x="958024" y="4452175"/>
                  <a:pt x="1240725" y="4169474"/>
                </a:cubicBezTo>
                <a:cubicBezTo>
                  <a:pt x="1382075" y="4028124"/>
                  <a:pt x="1567337" y="3957449"/>
                  <a:pt x="1752599" y="3957449"/>
                </a:cubicBezTo>
                <a:close/>
                <a:moveTo>
                  <a:pt x="2514600" y="0"/>
                </a:moveTo>
                <a:lnTo>
                  <a:pt x="4562099" y="0"/>
                </a:lnTo>
                <a:lnTo>
                  <a:pt x="5633538" y="1071439"/>
                </a:lnTo>
                <a:cubicBezTo>
                  <a:pt x="5916239" y="1354140"/>
                  <a:pt x="5916239" y="1812488"/>
                  <a:pt x="5633538" y="2095188"/>
                </a:cubicBezTo>
                <a:cubicBezTo>
                  <a:pt x="5350838" y="2377889"/>
                  <a:pt x="4892490" y="2377889"/>
                  <a:pt x="4609789" y="2095188"/>
                </a:cubicBezTo>
                <a:close/>
                <a:moveTo>
                  <a:pt x="368894" y="0"/>
                </a:moveTo>
                <a:lnTo>
                  <a:pt x="2416393" y="0"/>
                </a:lnTo>
                <a:lnTo>
                  <a:pt x="5382622" y="2966229"/>
                </a:lnTo>
                <a:cubicBezTo>
                  <a:pt x="5665323" y="3248930"/>
                  <a:pt x="5665323" y="3707278"/>
                  <a:pt x="5382622" y="3989978"/>
                </a:cubicBezTo>
                <a:cubicBezTo>
                  <a:pt x="5099921" y="4272679"/>
                  <a:pt x="4641573" y="4272679"/>
                  <a:pt x="4358873" y="3989978"/>
                </a:cubicBezTo>
                <a:close/>
                <a:moveTo>
                  <a:pt x="0" y="0"/>
                </a:moveTo>
                <a:lnTo>
                  <a:pt x="261749" y="0"/>
                </a:lnTo>
                <a:lnTo>
                  <a:pt x="5867401" y="5605651"/>
                </a:lnTo>
                <a:cubicBezTo>
                  <a:pt x="6150101" y="5888352"/>
                  <a:pt x="6150101" y="6346700"/>
                  <a:pt x="5867401" y="6629401"/>
                </a:cubicBezTo>
                <a:cubicBezTo>
                  <a:pt x="5584700" y="6912101"/>
                  <a:pt x="5126352" y="6912101"/>
                  <a:pt x="4843651" y="6629401"/>
                </a:cubicBezTo>
                <a:lnTo>
                  <a:pt x="1732302" y="3518051"/>
                </a:lnTo>
                <a:lnTo>
                  <a:pt x="1659416" y="3577587"/>
                </a:lnTo>
                <a:cubicBezTo>
                  <a:pt x="1378433" y="3763110"/>
                  <a:pt x="996590" y="3732189"/>
                  <a:pt x="749227" y="3484826"/>
                </a:cubicBezTo>
                <a:lnTo>
                  <a:pt x="0" y="2735599"/>
                </a:lnTo>
                <a:lnTo>
                  <a:pt x="0" y="688100"/>
                </a:lnTo>
                <a:lnTo>
                  <a:pt x="0" y="6881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629401" y="3429000"/>
            <a:ext cx="4606914" cy="212365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4000" dirty="0"/>
              <a:t>Grundlagen Convolutional Neural Networks</a:t>
            </a:r>
            <a:endParaRPr lang="en-US" sz="4000" spc="20" dirty="0">
              <a:solidFill>
                <a:schemeClr val="tx1">
                  <a:lumMod val="85000"/>
                  <a:lumOff val="15000"/>
                </a:schemeClr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11236314" y="2"/>
            <a:ext cx="955686" cy="466135"/>
          </a:xfrm>
          <a:custGeom>
            <a:avLst/>
            <a:gdLst>
              <a:gd name="connsiteX0" fmla="*/ 0 w 955686"/>
              <a:gd name="connsiteY0" fmla="*/ 0 h 466135"/>
              <a:gd name="connsiteX1" fmla="*/ 955686 w 955686"/>
              <a:gd name="connsiteY1" fmla="*/ 0 h 466135"/>
              <a:gd name="connsiteX2" fmla="*/ 955686 w 955686"/>
              <a:gd name="connsiteY2" fmla="*/ 294646 h 466135"/>
              <a:gd name="connsiteX3" fmla="*/ 910395 w 955686"/>
              <a:gd name="connsiteY3" fmla="*/ 350093 h 466135"/>
              <a:gd name="connsiteX4" fmla="*/ 350093 w 955686"/>
              <a:gd name="connsiteY4" fmla="*/ 350093 h 466135"/>
              <a:gd name="connsiteX5" fmla="*/ 0 w 955686"/>
              <a:gd name="connsiteY5" fmla="*/ 0 h 466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5686" h="466135">
                <a:moveTo>
                  <a:pt x="0" y="0"/>
                </a:moveTo>
                <a:lnTo>
                  <a:pt x="955686" y="0"/>
                </a:lnTo>
                <a:lnTo>
                  <a:pt x="955686" y="294646"/>
                </a:lnTo>
                <a:lnTo>
                  <a:pt x="910395" y="350093"/>
                </a:lnTo>
                <a:cubicBezTo>
                  <a:pt x="755672" y="504816"/>
                  <a:pt x="504816" y="504816"/>
                  <a:pt x="350093" y="350093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10057072" y="0"/>
            <a:ext cx="2134928" cy="2134928"/>
          </a:xfrm>
          <a:custGeom>
            <a:avLst/>
            <a:gdLst>
              <a:gd name="connsiteX0" fmla="*/ 0 w 2134928"/>
              <a:gd name="connsiteY0" fmla="*/ 0 h 2134928"/>
              <a:gd name="connsiteX1" fmla="*/ 1120604 w 2134928"/>
              <a:gd name="connsiteY1" fmla="*/ 0 h 2134928"/>
              <a:gd name="connsiteX2" fmla="*/ 2134928 w 2134928"/>
              <a:gd name="connsiteY2" fmla="*/ 1014324 h 2134928"/>
              <a:gd name="connsiteX3" fmla="*/ 2134928 w 2134928"/>
              <a:gd name="connsiteY3" fmla="*/ 2134928 h 2134928"/>
              <a:gd name="connsiteX4" fmla="*/ 0 w 2134928"/>
              <a:gd name="connsiteY4" fmla="*/ 0 h 213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928" h="2134928">
                <a:moveTo>
                  <a:pt x="0" y="0"/>
                </a:moveTo>
                <a:lnTo>
                  <a:pt x="1120604" y="0"/>
                </a:lnTo>
                <a:lnTo>
                  <a:pt x="2134928" y="1014324"/>
                </a:lnTo>
                <a:lnTo>
                  <a:pt x="2134928" y="21349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9537217" y="0"/>
            <a:ext cx="1723585" cy="1163283"/>
          </a:xfrm>
          <a:custGeom>
            <a:avLst/>
            <a:gdLst>
              <a:gd name="connsiteX0" fmla="*/ 0 w 1723585"/>
              <a:gd name="connsiteY0" fmla="*/ 0 h 1163283"/>
              <a:gd name="connsiteX1" fmla="*/ 1120604 w 1723585"/>
              <a:gd name="connsiteY1" fmla="*/ 0 h 1163283"/>
              <a:gd name="connsiteX2" fmla="*/ 1607543 w 1723585"/>
              <a:gd name="connsiteY2" fmla="*/ 486939 h 1163283"/>
              <a:gd name="connsiteX3" fmla="*/ 1607543 w 1723585"/>
              <a:gd name="connsiteY3" fmla="*/ 1047241 h 1163283"/>
              <a:gd name="connsiteX4" fmla="*/ 1047241 w 1723585"/>
              <a:gd name="connsiteY4" fmla="*/ 1047241 h 1163283"/>
              <a:gd name="connsiteX5" fmla="*/ 0 w 1723585"/>
              <a:gd name="connsiteY5" fmla="*/ 0 h 1163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3585" h="1163283">
                <a:moveTo>
                  <a:pt x="0" y="0"/>
                </a:moveTo>
                <a:lnTo>
                  <a:pt x="1120604" y="0"/>
                </a:lnTo>
                <a:lnTo>
                  <a:pt x="1607543" y="486939"/>
                </a:lnTo>
                <a:cubicBezTo>
                  <a:pt x="1762266" y="641662"/>
                  <a:pt x="1762266" y="892518"/>
                  <a:pt x="1607543" y="1047241"/>
                </a:cubicBezTo>
                <a:cubicBezTo>
                  <a:pt x="1452820" y="1201964"/>
                  <a:pt x="1201964" y="1201964"/>
                  <a:pt x="1047241" y="104724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8" r="20448"/>
          <a:stretch>
            <a:fillRect/>
          </a:stretch>
        </p:blipFill>
        <p:spPr/>
      </p:pic>
      <p:sp>
        <p:nvSpPr>
          <p:cNvPr id="11" name="Title 15"/>
          <p:cNvSpPr txBox="1">
            <a:spLocks/>
          </p:cNvSpPr>
          <p:nvPr/>
        </p:nvSpPr>
        <p:spPr>
          <a:xfrm>
            <a:off x="8216539" y="1987714"/>
            <a:ext cx="3615781" cy="45307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spc="20" dirty="0"/>
              <a:t>Saif Al-Dilaimi</a:t>
            </a:r>
            <a:endParaRPr lang="en-US" b="1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" name="TextBox 41"/>
          <p:cNvSpPr txBox="1"/>
          <p:nvPr/>
        </p:nvSpPr>
        <p:spPr>
          <a:xfrm>
            <a:off x="8216539" y="2384816"/>
            <a:ext cx="1689461" cy="29822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Software </a:t>
            </a:r>
            <a:r>
              <a:rPr lang="en-US" sz="12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Entwickler</a:t>
            </a:r>
            <a:endParaRPr lang="en-US" sz="1200" spc="2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41"/>
          <p:cNvSpPr txBox="1"/>
          <p:nvPr/>
        </p:nvSpPr>
        <p:spPr>
          <a:xfrm>
            <a:off x="8216539" y="2648635"/>
            <a:ext cx="2527661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saif.aldilaimi@icloud.com</a:t>
            </a:r>
          </a:p>
        </p:txBody>
      </p:sp>
      <p:pic>
        <p:nvPicPr>
          <p:cNvPr id="13" name="Bildplatzhalter 2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427" y="1828800"/>
            <a:ext cx="1166373" cy="1371600"/>
          </a:xfrm>
          <a:custGeom>
            <a:avLst/>
            <a:gdLst>
              <a:gd name="connsiteX0" fmla="*/ 621409 w 1242817"/>
              <a:gd name="connsiteY0" fmla="*/ 0 h 1371600"/>
              <a:gd name="connsiteX1" fmla="*/ 714980 w 1242817"/>
              <a:gd name="connsiteY1" fmla="*/ 25112 h 1371600"/>
              <a:gd name="connsiteX2" fmla="*/ 1151645 w 1242817"/>
              <a:gd name="connsiteY2" fmla="*/ 273842 h 1371600"/>
              <a:gd name="connsiteX3" fmla="*/ 1242817 w 1242817"/>
              <a:gd name="connsiteY3" fmla="*/ 436473 h 1371600"/>
              <a:gd name="connsiteX4" fmla="*/ 1242817 w 1242817"/>
              <a:gd name="connsiteY4" fmla="*/ 933932 h 1371600"/>
              <a:gd name="connsiteX5" fmla="*/ 1151645 w 1242817"/>
              <a:gd name="connsiteY5" fmla="*/ 1096563 h 1371600"/>
              <a:gd name="connsiteX6" fmla="*/ 714980 w 1242817"/>
              <a:gd name="connsiteY6" fmla="*/ 1350076 h 1371600"/>
              <a:gd name="connsiteX7" fmla="*/ 527838 w 1242817"/>
              <a:gd name="connsiteY7" fmla="*/ 1350076 h 1371600"/>
              <a:gd name="connsiteX8" fmla="*/ 91172 w 1242817"/>
              <a:gd name="connsiteY8" fmla="*/ 1096563 h 1371600"/>
              <a:gd name="connsiteX9" fmla="*/ 0 w 1242817"/>
              <a:gd name="connsiteY9" fmla="*/ 933932 h 1371600"/>
              <a:gd name="connsiteX10" fmla="*/ 0 w 1242817"/>
              <a:gd name="connsiteY10" fmla="*/ 436473 h 1371600"/>
              <a:gd name="connsiteX11" fmla="*/ 91172 w 1242817"/>
              <a:gd name="connsiteY11" fmla="*/ 273842 h 1371600"/>
              <a:gd name="connsiteX12" fmla="*/ 527838 w 1242817"/>
              <a:gd name="connsiteY12" fmla="*/ 25112 h 1371600"/>
              <a:gd name="connsiteX13" fmla="*/ 621409 w 1242817"/>
              <a:gd name="connsiteY13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2817" h="1371600">
                <a:moveTo>
                  <a:pt x="621409" y="0"/>
                </a:moveTo>
                <a:cubicBezTo>
                  <a:pt x="654998" y="0"/>
                  <a:pt x="688588" y="8370"/>
                  <a:pt x="714980" y="25112"/>
                </a:cubicBezTo>
                <a:cubicBezTo>
                  <a:pt x="1151645" y="273842"/>
                  <a:pt x="1151645" y="273842"/>
                  <a:pt x="1151645" y="273842"/>
                </a:cubicBezTo>
                <a:cubicBezTo>
                  <a:pt x="1199630" y="302542"/>
                  <a:pt x="1242817" y="374290"/>
                  <a:pt x="1242817" y="436473"/>
                </a:cubicBezTo>
                <a:cubicBezTo>
                  <a:pt x="1242817" y="933932"/>
                  <a:pt x="1242817" y="933932"/>
                  <a:pt x="1242817" y="933932"/>
                </a:cubicBezTo>
                <a:cubicBezTo>
                  <a:pt x="1242817" y="996115"/>
                  <a:pt x="1199630" y="1067864"/>
                  <a:pt x="1151645" y="1096563"/>
                </a:cubicBezTo>
                <a:cubicBezTo>
                  <a:pt x="714980" y="1350076"/>
                  <a:pt x="714980" y="1350076"/>
                  <a:pt x="714980" y="1350076"/>
                </a:cubicBezTo>
                <a:cubicBezTo>
                  <a:pt x="662197" y="1378775"/>
                  <a:pt x="580622" y="1378775"/>
                  <a:pt x="527838" y="1350076"/>
                </a:cubicBezTo>
                <a:cubicBezTo>
                  <a:pt x="91172" y="1096563"/>
                  <a:pt x="91172" y="1096563"/>
                  <a:pt x="91172" y="1096563"/>
                </a:cubicBezTo>
                <a:cubicBezTo>
                  <a:pt x="38388" y="1067864"/>
                  <a:pt x="0" y="996115"/>
                  <a:pt x="0" y="933932"/>
                </a:cubicBezTo>
                <a:lnTo>
                  <a:pt x="0" y="436473"/>
                </a:lnTo>
                <a:cubicBezTo>
                  <a:pt x="0" y="374290"/>
                  <a:pt x="38388" y="302542"/>
                  <a:pt x="91172" y="273842"/>
                </a:cubicBezTo>
                <a:cubicBezTo>
                  <a:pt x="527838" y="25112"/>
                  <a:pt x="527838" y="25112"/>
                  <a:pt x="527838" y="25112"/>
                </a:cubicBezTo>
                <a:cubicBezTo>
                  <a:pt x="554229" y="8370"/>
                  <a:pt x="587819" y="0"/>
                  <a:pt x="621409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0833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2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8366261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Exkurs </a:t>
            </a:r>
            <a:r>
              <a:rPr lang="en-US" b="1" dirty="0" err="1">
                <a:latin typeface="Lato" charset="0"/>
                <a:ea typeface="Lato" charset="0"/>
                <a:cs typeface="Lato" charset="0"/>
              </a:rPr>
              <a:t>Wie</a:t>
            </a:r>
            <a:r>
              <a:rPr lang="en-US" b="1" dirty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b="1" dirty="0" err="1">
                <a:latin typeface="Lato" charset="0"/>
                <a:ea typeface="Lato" charset="0"/>
                <a:cs typeface="Lato" charset="0"/>
              </a:rPr>
              <a:t>werden</a:t>
            </a:r>
            <a:r>
              <a:rPr lang="en-US" b="1" dirty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b="1" dirty="0" err="1">
                <a:latin typeface="Lato" charset="0"/>
                <a:ea typeface="Lato" charset="0"/>
                <a:cs typeface="Lato" charset="0"/>
              </a:rPr>
              <a:t>Bilder</a:t>
            </a:r>
            <a:r>
              <a:rPr lang="en-US" b="1" dirty="0">
                <a:latin typeface="Lato" charset="0"/>
                <a:ea typeface="Lato" charset="0"/>
                <a:cs typeface="Lato" charset="0"/>
              </a:rPr>
              <a:t> digital </a:t>
            </a:r>
            <a:r>
              <a:rPr lang="en-US" b="1" dirty="0" err="1">
                <a:latin typeface="Lato" charset="0"/>
                <a:ea typeface="Lato" charset="0"/>
                <a:cs typeface="Lato" charset="0"/>
              </a:rPr>
              <a:t>dargestellt</a:t>
            </a:r>
            <a:r>
              <a:rPr lang="en-US" b="1" dirty="0">
                <a:latin typeface="Lato" charset="0"/>
                <a:ea typeface="Lato" charset="0"/>
                <a:cs typeface="Lato" charset="0"/>
              </a:rPr>
              <a:t>?</a:t>
            </a:r>
            <a:endParaRPr lang="de-DE" b="1" dirty="0">
              <a:solidFill>
                <a:schemeClr val="accent3"/>
              </a:solidFill>
              <a:latin typeface="Lato" charset="0"/>
              <a:ea typeface="Lato" charset="0"/>
              <a:cs typeface="Lato" charset="0"/>
            </a:endParaRPr>
          </a:p>
        </p:txBody>
      </p:sp>
      <p:grpSp>
        <p:nvGrpSpPr>
          <p:cNvPr id="37" name="Group 30"/>
          <p:cNvGrpSpPr/>
          <p:nvPr/>
        </p:nvGrpSpPr>
        <p:grpSpPr>
          <a:xfrm>
            <a:off x="4648201" y="1806690"/>
            <a:ext cx="6705599" cy="842335"/>
            <a:chOff x="1219200" y="3886199"/>
            <a:chExt cx="3429000" cy="842335"/>
          </a:xfrm>
        </p:grpSpPr>
        <p:sp>
          <p:nvSpPr>
            <p:cNvPr id="38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0" name="TextBox 18"/>
            <p:cNvSpPr txBox="1"/>
            <p:nvPr/>
          </p:nvSpPr>
          <p:spPr>
            <a:xfrm>
              <a:off x="1618278" y="3908309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sz="2000" b="1" spc="20" dirty="0" err="1">
                  <a:solidFill>
                    <a:schemeClr val="bg1"/>
                  </a:solidFill>
                </a:rPr>
                <a:t>Jedes</a:t>
              </a:r>
              <a:r>
                <a:rPr lang="en-US" sz="2000" b="1" spc="20" dirty="0">
                  <a:solidFill>
                    <a:schemeClr val="bg1"/>
                  </a:solidFill>
                </a:rPr>
                <a:t> Bild hat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eine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gewisse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Höhe</a:t>
              </a:r>
              <a:r>
                <a:rPr lang="en-US" sz="2000" b="1" spc="20" dirty="0">
                  <a:solidFill>
                    <a:schemeClr val="bg1"/>
                  </a:solidFill>
                </a:rPr>
                <a:t> und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Breite</a:t>
              </a:r>
              <a:r>
                <a:rPr lang="en-US" sz="2000" b="1" spc="20" dirty="0">
                  <a:solidFill>
                    <a:schemeClr val="bg1"/>
                  </a:solidFill>
                </a:rPr>
                <a:t>, welches die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Größe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angibt</a:t>
              </a:r>
              <a:r>
                <a:rPr lang="en-US" sz="2000" b="1" spc="20" dirty="0">
                  <a:solidFill>
                    <a:schemeClr val="bg1"/>
                  </a:solidFill>
                </a:rPr>
                <a:t>. </a:t>
              </a:r>
            </a:p>
          </p:txBody>
        </p:sp>
      </p:grpSp>
      <p:grpSp>
        <p:nvGrpSpPr>
          <p:cNvPr id="41" name="Group 30"/>
          <p:cNvGrpSpPr/>
          <p:nvPr/>
        </p:nvGrpSpPr>
        <p:grpSpPr>
          <a:xfrm>
            <a:off x="4648200" y="3053572"/>
            <a:ext cx="6705599" cy="864683"/>
            <a:chOff x="1219200" y="3886199"/>
            <a:chExt cx="3429000" cy="864683"/>
          </a:xfrm>
        </p:grpSpPr>
        <p:sp>
          <p:nvSpPr>
            <p:cNvPr id="42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4" name="TextBox 18"/>
            <p:cNvSpPr txBox="1"/>
            <p:nvPr/>
          </p:nvSpPr>
          <p:spPr>
            <a:xfrm>
              <a:off x="1616993" y="3889108"/>
              <a:ext cx="2961410" cy="86177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Ein Bild kann aus Graustufen oder Farben bestehen, also RGB.</a:t>
              </a:r>
            </a:p>
          </p:txBody>
        </p:sp>
      </p:grpSp>
      <p:grpSp>
        <p:nvGrpSpPr>
          <p:cNvPr id="45" name="Group 30"/>
          <p:cNvGrpSpPr/>
          <p:nvPr/>
        </p:nvGrpSpPr>
        <p:grpSpPr>
          <a:xfrm>
            <a:off x="4648200" y="4186581"/>
            <a:ext cx="6705599" cy="838201"/>
            <a:chOff x="1219200" y="3886199"/>
            <a:chExt cx="3429000" cy="838201"/>
          </a:xfrm>
        </p:grpSpPr>
        <p:sp>
          <p:nvSpPr>
            <p:cNvPr id="46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8" name="TextBox 18"/>
            <p:cNvSpPr txBox="1"/>
            <p:nvPr/>
          </p:nvSpPr>
          <p:spPr>
            <a:xfrm>
              <a:off x="1618278" y="3890618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Die Anzahl der Farben legen die Channels fest. Bei RGB sind es drei.</a:t>
              </a:r>
            </a:p>
          </p:txBody>
        </p:sp>
      </p:grpSp>
      <p:grpSp>
        <p:nvGrpSpPr>
          <p:cNvPr id="49" name="Group 30"/>
          <p:cNvGrpSpPr/>
          <p:nvPr/>
        </p:nvGrpSpPr>
        <p:grpSpPr>
          <a:xfrm>
            <a:off x="4645688" y="5310426"/>
            <a:ext cx="6705599" cy="861774"/>
            <a:chOff x="1219200" y="3882349"/>
            <a:chExt cx="3429000" cy="861774"/>
          </a:xfrm>
        </p:grpSpPr>
        <p:sp>
          <p:nvSpPr>
            <p:cNvPr id="50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52" name="TextBox 18"/>
            <p:cNvSpPr txBox="1"/>
            <p:nvPr/>
          </p:nvSpPr>
          <p:spPr>
            <a:xfrm>
              <a:off x="1610144" y="3882349"/>
              <a:ext cx="2961410" cy="86177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Die Kombination der Channels geben das endgültige Bild aus.</a:t>
              </a:r>
            </a:p>
          </p:txBody>
        </p:sp>
      </p:grp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634" y="1918005"/>
            <a:ext cx="3676650" cy="40005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492634" y="5732881"/>
            <a:ext cx="33310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/>
              <a:t>Source: http://dsandmlexperiments.blogspot.com/2017/11/convolutional-neural-networkcnn.html</a:t>
            </a:r>
          </a:p>
        </p:txBody>
      </p:sp>
    </p:spTree>
    <p:extLst>
      <p:ext uri="{BB962C8B-B14F-4D97-AF65-F5344CB8AC3E}">
        <p14:creationId xmlns:p14="http://schemas.microsoft.com/office/powerpoint/2010/main" val="391775970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3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6019799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CNN </a:t>
            </a:r>
            <a:r>
              <a:rPr lang="en-US" b="1" dirty="0">
                <a:latin typeface="Lato" charset="0"/>
                <a:ea typeface="Lato" charset="0"/>
                <a:cs typeface="Lato" charset="0"/>
              </a:rPr>
              <a:t>Allgemein</a:t>
            </a:r>
            <a:endParaRPr lang="de-DE" b="1" dirty="0">
              <a:solidFill>
                <a:schemeClr val="accent3"/>
              </a:solidFill>
              <a:latin typeface="Lato" charset="0"/>
              <a:ea typeface="Lato" charset="0"/>
              <a:cs typeface="Lato" charset="0"/>
            </a:endParaRPr>
          </a:p>
        </p:txBody>
      </p:sp>
      <p:grpSp>
        <p:nvGrpSpPr>
          <p:cNvPr id="37" name="Group 30"/>
          <p:cNvGrpSpPr/>
          <p:nvPr/>
        </p:nvGrpSpPr>
        <p:grpSpPr>
          <a:xfrm>
            <a:off x="4648201" y="1806690"/>
            <a:ext cx="6705599" cy="842335"/>
            <a:chOff x="1219200" y="3886199"/>
            <a:chExt cx="3429000" cy="842335"/>
          </a:xfrm>
        </p:grpSpPr>
        <p:sp>
          <p:nvSpPr>
            <p:cNvPr id="38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0" name="TextBox 18"/>
            <p:cNvSpPr txBox="1"/>
            <p:nvPr/>
          </p:nvSpPr>
          <p:spPr>
            <a:xfrm>
              <a:off x="1618278" y="3908309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sz="2000" b="1" spc="20" dirty="0">
                  <a:solidFill>
                    <a:schemeClr val="bg1"/>
                  </a:solidFill>
                </a:rPr>
                <a:t>Convolutional Neural  Networks (CNN)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sind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eine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Erweiterung</a:t>
              </a:r>
              <a:r>
                <a:rPr lang="en-US" sz="2000" b="1" spc="20" dirty="0">
                  <a:solidFill>
                    <a:schemeClr val="bg1"/>
                  </a:solidFill>
                </a:rPr>
                <a:t> von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Künstlichen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Neuronalen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Netzen</a:t>
              </a:r>
              <a:endParaRPr lang="en-US" sz="2000" b="1" spc="2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Group 30"/>
          <p:cNvGrpSpPr/>
          <p:nvPr/>
        </p:nvGrpSpPr>
        <p:grpSpPr>
          <a:xfrm>
            <a:off x="4648200" y="3053572"/>
            <a:ext cx="6705599" cy="838201"/>
            <a:chOff x="1219200" y="3886199"/>
            <a:chExt cx="3429000" cy="838201"/>
          </a:xfrm>
        </p:grpSpPr>
        <p:sp>
          <p:nvSpPr>
            <p:cNvPr id="42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4" name="TextBox 18"/>
            <p:cNvSpPr txBox="1"/>
            <p:nvPr/>
          </p:nvSpPr>
          <p:spPr>
            <a:xfrm>
              <a:off x="1616993" y="3889108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Sie führen eine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convolution</a:t>
              </a:r>
              <a:r>
                <a:rPr lang="de-DE" sz="2000" b="1" spc="20" dirty="0">
                  <a:solidFill>
                    <a:schemeClr val="bg1"/>
                  </a:solidFill>
                </a:rPr>
                <a:t> Operation aus und benötigen dafür drei Hyperparameter</a:t>
              </a:r>
            </a:p>
          </p:txBody>
        </p:sp>
      </p:grpSp>
      <p:grpSp>
        <p:nvGrpSpPr>
          <p:cNvPr id="45" name="Group 30"/>
          <p:cNvGrpSpPr/>
          <p:nvPr/>
        </p:nvGrpSpPr>
        <p:grpSpPr>
          <a:xfrm>
            <a:off x="4648200" y="4186581"/>
            <a:ext cx="6705599" cy="838201"/>
            <a:chOff x="1219200" y="3886199"/>
            <a:chExt cx="3429000" cy="838201"/>
          </a:xfrm>
        </p:grpSpPr>
        <p:sp>
          <p:nvSpPr>
            <p:cNvPr id="46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8" name="TextBox 18"/>
            <p:cNvSpPr txBox="1"/>
            <p:nvPr/>
          </p:nvSpPr>
          <p:spPr>
            <a:xfrm>
              <a:off x="1618278" y="3890618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Die drei Hyperparameter sind: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filter</a:t>
              </a:r>
              <a:r>
                <a:rPr lang="de-DE" sz="2000" b="1" spc="20" dirty="0">
                  <a:solidFill>
                    <a:schemeClr val="bg1"/>
                  </a:solidFill>
                </a:rPr>
                <a:t>,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stride</a:t>
              </a:r>
              <a:r>
                <a:rPr lang="de-DE" sz="2000" b="1" spc="20" dirty="0">
                  <a:solidFill>
                    <a:schemeClr val="bg1"/>
                  </a:solidFill>
                </a:rPr>
                <a:t> und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depth</a:t>
              </a:r>
              <a:r>
                <a:rPr lang="de-DE" sz="2000" b="1" spc="2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49" name="Group 30"/>
          <p:cNvGrpSpPr/>
          <p:nvPr/>
        </p:nvGrpSpPr>
        <p:grpSpPr>
          <a:xfrm>
            <a:off x="4645688" y="5310426"/>
            <a:ext cx="6705599" cy="842051"/>
            <a:chOff x="1219200" y="3882349"/>
            <a:chExt cx="3429000" cy="842051"/>
          </a:xfrm>
        </p:grpSpPr>
        <p:sp>
          <p:nvSpPr>
            <p:cNvPr id="50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52" name="TextBox 18"/>
            <p:cNvSpPr txBox="1"/>
            <p:nvPr/>
          </p:nvSpPr>
          <p:spPr>
            <a:xfrm>
              <a:off x="1610144" y="3882349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Der Filter ist eine n x n große Matrix die für die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Convolution</a:t>
              </a:r>
              <a:r>
                <a:rPr lang="de-DE" sz="2000" b="1" spc="20" dirty="0">
                  <a:solidFill>
                    <a:schemeClr val="bg1"/>
                  </a:solidFill>
                </a:rPr>
                <a:t> gebraucht wird.</a:t>
              </a:r>
            </a:p>
          </p:txBody>
        </p:sp>
      </p:grp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71" y="3146550"/>
            <a:ext cx="3980967" cy="1413278"/>
          </a:xfrm>
          <a:prstGeom prst="rect">
            <a:avLst/>
          </a:prstGeom>
        </p:spPr>
      </p:pic>
      <p:sp>
        <p:nvSpPr>
          <p:cNvPr id="21" name="Textfeld 20"/>
          <p:cNvSpPr txBox="1"/>
          <p:nvPr/>
        </p:nvSpPr>
        <p:spPr>
          <a:xfrm>
            <a:off x="195571" y="4740926"/>
            <a:ext cx="2887968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algn="l" rtl="0" latinLnBrk="1" hangingPunct="0"/>
            <a:r>
              <a:rPr lang="en-US" sz="1100" dirty="0">
                <a:solidFill>
                  <a:srgbClr val="000000"/>
                </a:solidFill>
              </a:rPr>
              <a:t>http://cs231n.github.io/convolutional-networks/</a:t>
            </a:r>
            <a:endParaRPr kumimoji="0" lang="en-US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4171916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4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6019799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CNN </a:t>
            </a:r>
            <a:r>
              <a:rPr lang="en-US" b="1" dirty="0">
                <a:latin typeface="Lato" charset="0"/>
                <a:ea typeface="Lato" charset="0"/>
                <a:cs typeface="Lato" charset="0"/>
              </a:rPr>
              <a:t>Allgemein</a:t>
            </a:r>
            <a:endParaRPr lang="de-DE" b="1" dirty="0">
              <a:solidFill>
                <a:schemeClr val="accent3"/>
              </a:solidFill>
              <a:latin typeface="Lato" charset="0"/>
              <a:ea typeface="Lato" charset="0"/>
              <a:cs typeface="Lato" charset="0"/>
            </a:endParaRPr>
          </a:p>
        </p:txBody>
      </p:sp>
      <p:grpSp>
        <p:nvGrpSpPr>
          <p:cNvPr id="37" name="Group 30"/>
          <p:cNvGrpSpPr/>
          <p:nvPr/>
        </p:nvGrpSpPr>
        <p:grpSpPr>
          <a:xfrm>
            <a:off x="4648201" y="2240316"/>
            <a:ext cx="6705599" cy="842335"/>
            <a:chOff x="1219200" y="3886199"/>
            <a:chExt cx="3429000" cy="842335"/>
          </a:xfrm>
        </p:grpSpPr>
        <p:sp>
          <p:nvSpPr>
            <p:cNvPr id="38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0" name="TextBox 18"/>
            <p:cNvSpPr txBox="1"/>
            <p:nvPr/>
          </p:nvSpPr>
          <p:spPr>
            <a:xfrm>
              <a:off x="1618278" y="3908309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sz="2000" b="1" spc="20" dirty="0">
                  <a:solidFill>
                    <a:schemeClr val="bg1"/>
                  </a:solidFill>
                </a:rPr>
                <a:t>Stride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ist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ein</a:t>
              </a:r>
              <a:r>
                <a:rPr lang="en-US" sz="2000" b="1" spc="20" dirty="0">
                  <a:solidFill>
                    <a:schemeClr val="bg1"/>
                  </a:solidFill>
                </a:rPr>
                <a:t> tuple, das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festlegt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wie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viele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Spalten</a:t>
              </a:r>
              <a:r>
                <a:rPr lang="en-US" sz="2000" b="1" spc="20" dirty="0">
                  <a:solidFill>
                    <a:schemeClr val="bg1"/>
                  </a:solidFill>
                </a:rPr>
                <a:t> und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Zeilen</a:t>
              </a:r>
              <a:r>
                <a:rPr lang="en-US" sz="2000" b="1" spc="20" dirty="0">
                  <a:solidFill>
                    <a:schemeClr val="bg1"/>
                  </a:solidFill>
                </a:rPr>
                <a:t> der Filter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bewegt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wird</a:t>
              </a:r>
              <a:endParaRPr lang="en-US" sz="2000" b="1" spc="2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Group 30"/>
          <p:cNvGrpSpPr/>
          <p:nvPr/>
        </p:nvGrpSpPr>
        <p:grpSpPr>
          <a:xfrm>
            <a:off x="4648200" y="3487198"/>
            <a:ext cx="6705599" cy="838201"/>
            <a:chOff x="1219200" y="3886199"/>
            <a:chExt cx="3429000" cy="838201"/>
          </a:xfrm>
        </p:grpSpPr>
        <p:sp>
          <p:nvSpPr>
            <p:cNvPr id="42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4" name="TextBox 18"/>
            <p:cNvSpPr txBox="1"/>
            <p:nvPr/>
          </p:nvSpPr>
          <p:spPr>
            <a:xfrm>
              <a:off x="1616993" y="3889108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Die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Depth</a:t>
              </a:r>
              <a:r>
                <a:rPr lang="de-DE" sz="2000" b="1" spc="20" dirty="0">
                  <a:solidFill>
                    <a:schemeClr val="bg1"/>
                  </a:solidFill>
                </a:rPr>
                <a:t> legt fest wie viele der Filter erzeugt werden und somit die Output-Tiefe</a:t>
              </a:r>
            </a:p>
          </p:txBody>
        </p:sp>
      </p:grpSp>
      <p:grpSp>
        <p:nvGrpSpPr>
          <p:cNvPr id="45" name="Group 30"/>
          <p:cNvGrpSpPr/>
          <p:nvPr/>
        </p:nvGrpSpPr>
        <p:grpSpPr>
          <a:xfrm>
            <a:off x="4648200" y="4620207"/>
            <a:ext cx="6705599" cy="838201"/>
            <a:chOff x="1219200" y="3886199"/>
            <a:chExt cx="3429000" cy="838201"/>
          </a:xfrm>
        </p:grpSpPr>
        <p:sp>
          <p:nvSpPr>
            <p:cNvPr id="46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8" name="TextBox 18"/>
            <p:cNvSpPr txBox="1"/>
            <p:nvPr/>
          </p:nvSpPr>
          <p:spPr>
            <a:xfrm>
              <a:off x="1618278" y="3890618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Padding erzeugt eine gleichmäßige Input Matrix für die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stride</a:t>
              </a:r>
              <a:r>
                <a:rPr lang="de-DE" sz="2000" b="1" spc="20" dirty="0">
                  <a:solidFill>
                    <a:schemeClr val="bg1"/>
                  </a:solidFill>
                </a:rPr>
                <a:t> Operation</a:t>
              </a:r>
            </a:p>
          </p:txBody>
        </p:sp>
      </p:grp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71" y="3146550"/>
            <a:ext cx="3980967" cy="1413278"/>
          </a:xfrm>
          <a:prstGeom prst="rect">
            <a:avLst/>
          </a:prstGeom>
        </p:spPr>
      </p:pic>
      <p:sp>
        <p:nvSpPr>
          <p:cNvPr id="21" name="Textfeld 20"/>
          <p:cNvSpPr txBox="1"/>
          <p:nvPr/>
        </p:nvSpPr>
        <p:spPr>
          <a:xfrm>
            <a:off x="194859" y="4665896"/>
            <a:ext cx="2887968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algn="l" rtl="0" latinLnBrk="1" hangingPunct="0"/>
            <a:r>
              <a:rPr lang="en-US" sz="1100" dirty="0">
                <a:solidFill>
                  <a:srgbClr val="000000"/>
                </a:solidFill>
              </a:rPr>
              <a:t>http://cs231n.github.io/convolutional-networks/</a:t>
            </a:r>
            <a:endParaRPr kumimoji="0" lang="en-US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844212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5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6019799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CNN </a:t>
            </a:r>
            <a:r>
              <a:rPr lang="en-US" b="1" dirty="0" err="1">
                <a:latin typeface="Lato" charset="0"/>
                <a:ea typeface="Lato" charset="0"/>
                <a:cs typeface="Lato" charset="0"/>
              </a:rPr>
              <a:t>Funktion</a:t>
            </a:r>
            <a:endParaRPr lang="de-DE" b="1" dirty="0">
              <a:solidFill>
                <a:schemeClr val="accent3"/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4" name="con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7794" y="978907"/>
            <a:ext cx="5940288" cy="5483343"/>
          </a:xfrm>
          <a:prstGeom prst="rect">
            <a:avLst/>
          </a:prstGeom>
        </p:spPr>
      </p:pic>
      <p:sp>
        <p:nvSpPr>
          <p:cNvPr id="18" name="Textfeld 17"/>
          <p:cNvSpPr txBox="1"/>
          <p:nvPr/>
        </p:nvSpPr>
        <p:spPr>
          <a:xfrm>
            <a:off x="6073749" y="6200642"/>
            <a:ext cx="2887968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algn="l" rtl="0" latinLnBrk="1" hangingPunct="0"/>
            <a:r>
              <a:rPr lang="en-US" sz="1100" dirty="0">
                <a:solidFill>
                  <a:srgbClr val="000000"/>
                </a:solidFill>
              </a:rPr>
              <a:t>http://cs231n.github.io/convolutional-networks/</a:t>
            </a:r>
            <a:endParaRPr kumimoji="0" lang="en-US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  <p:sp>
        <p:nvSpPr>
          <p:cNvPr id="6" name="Shape 63"/>
          <p:cNvSpPr/>
          <p:nvPr/>
        </p:nvSpPr>
        <p:spPr>
          <a:xfrm>
            <a:off x="306237" y="1905000"/>
            <a:ext cx="2911557" cy="2215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42900" indent="-342900" defTabSz="1006475">
              <a:lnSpc>
                <a:spcPct val="200000"/>
              </a:lnSpc>
              <a:buClr>
                <a:srgbClr val="1F497D"/>
              </a:buClr>
              <a:buSzPct val="100000"/>
              <a:buFont typeface="Wingdings" panose="05000000000000000000" pitchFamily="2" charset="2"/>
              <a:buChar char="§"/>
              <a:defRPr sz="1800"/>
            </a:pPr>
            <a:r>
              <a:rPr lang="en-US" b="1" kern="0" dirty="0">
                <a:solidFill>
                  <a:srgbClr val="C0504D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Two filters of size 3x3x3</a:t>
            </a:r>
          </a:p>
          <a:p>
            <a:pPr marL="342900" indent="-342900" defTabSz="1006475">
              <a:lnSpc>
                <a:spcPct val="200000"/>
              </a:lnSpc>
              <a:buClr>
                <a:srgbClr val="1F497D"/>
              </a:buClr>
              <a:buSzPct val="100000"/>
              <a:buFont typeface="Wingdings" panose="05000000000000000000" pitchFamily="2" charset="2"/>
              <a:buChar char="§"/>
              <a:defRPr sz="1800"/>
            </a:pPr>
            <a:r>
              <a:rPr lang="en-US" b="1" kern="0" dirty="0">
                <a:solidFill>
                  <a:srgbClr val="4F81BD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Stride of (2,2) </a:t>
            </a:r>
          </a:p>
          <a:p>
            <a:pPr marL="342900" indent="-342900" defTabSz="1006475">
              <a:lnSpc>
                <a:spcPct val="200000"/>
              </a:lnSpc>
              <a:buClr>
                <a:srgbClr val="1F497D"/>
              </a:buClr>
              <a:buSzPct val="100000"/>
              <a:buFont typeface="Wingdings" panose="05000000000000000000" pitchFamily="2" charset="2"/>
              <a:buChar char="§"/>
              <a:defRPr sz="1800"/>
            </a:pPr>
            <a:r>
              <a:rPr lang="en-US" b="1" kern="0" dirty="0">
                <a:solidFill>
                  <a:srgbClr val="9BBB59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Depth of 2</a:t>
            </a:r>
          </a:p>
          <a:p>
            <a:pPr marL="342900" indent="-342900" defTabSz="1006475">
              <a:lnSpc>
                <a:spcPct val="200000"/>
              </a:lnSpc>
              <a:buClr>
                <a:srgbClr val="1F497D"/>
              </a:buClr>
              <a:buSzPct val="100000"/>
              <a:buFont typeface="Wingdings" panose="05000000000000000000" pitchFamily="2" charset="2"/>
              <a:buChar char="§"/>
              <a:defRPr sz="1800"/>
            </a:pPr>
            <a:r>
              <a:rPr lang="en-US" b="1" kern="0" dirty="0">
                <a:solidFill>
                  <a:srgbClr val="535353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Zero padding</a:t>
            </a:r>
          </a:p>
        </p:txBody>
      </p:sp>
    </p:spTree>
    <p:extLst>
      <p:ext uri="{BB962C8B-B14F-4D97-AF65-F5344CB8AC3E}">
        <p14:creationId xmlns:p14="http://schemas.microsoft.com/office/powerpoint/2010/main" val="29081416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6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6019799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CNN </a:t>
            </a:r>
            <a:r>
              <a:rPr lang="en-US" b="1" dirty="0">
                <a:latin typeface="Lato" charset="0"/>
                <a:ea typeface="Lato" charset="0"/>
                <a:cs typeface="Lato" charset="0"/>
              </a:rPr>
              <a:t>Pooling Layer</a:t>
            </a:r>
            <a:endParaRPr lang="de-DE" b="1" dirty="0">
              <a:solidFill>
                <a:schemeClr val="accent3"/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737" y="2057400"/>
            <a:ext cx="10008114" cy="309895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8305800" y="4800600"/>
            <a:ext cx="2887968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algn="l" rtl="0" latinLnBrk="1" hangingPunct="0"/>
            <a:r>
              <a:rPr lang="en-US" sz="1100" dirty="0">
                <a:solidFill>
                  <a:srgbClr val="000000"/>
                </a:solidFill>
              </a:rPr>
              <a:t>http://cs231n.github.io/convolutional-networks/</a:t>
            </a:r>
            <a:endParaRPr kumimoji="0" lang="en-US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673909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7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10728461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CNN </a:t>
            </a:r>
            <a:r>
              <a:rPr lang="de-DE" b="1" dirty="0">
                <a:latin typeface="Lato" charset="0"/>
                <a:ea typeface="Lato" charset="0"/>
                <a:cs typeface="Lato" charset="0"/>
              </a:rPr>
              <a:t>Was ist </a:t>
            </a:r>
            <a:r>
              <a:rPr lang="de-DE" b="1" dirty="0" err="1">
                <a:latin typeface="Lato" charset="0"/>
                <a:ea typeface="Lato" charset="0"/>
                <a:cs typeface="Lato" charset="0"/>
              </a:rPr>
              <a:t>Flatten</a:t>
            </a:r>
            <a:r>
              <a:rPr lang="de-DE" b="1" dirty="0">
                <a:latin typeface="Lato" charset="0"/>
                <a:ea typeface="Lato" charset="0"/>
                <a:cs typeface="Lato" charset="0"/>
              </a:rPr>
              <a:t> und </a:t>
            </a:r>
            <a:r>
              <a:rPr lang="de-DE" b="1" dirty="0" err="1">
                <a:latin typeface="Lato" charset="0"/>
                <a:ea typeface="Lato" charset="0"/>
                <a:cs typeface="Lato" charset="0"/>
              </a:rPr>
              <a:t>Dense</a:t>
            </a:r>
            <a:r>
              <a:rPr lang="de-DE" b="1" dirty="0">
                <a:latin typeface="Lato" charset="0"/>
                <a:ea typeface="Lato" charset="0"/>
                <a:cs typeface="Lato" charset="0"/>
              </a:rPr>
              <a:t>?</a:t>
            </a:r>
            <a:endParaRPr lang="de-DE" b="1" dirty="0">
              <a:solidFill>
                <a:schemeClr val="accent3"/>
              </a:solidFill>
              <a:latin typeface="Lato" charset="0"/>
              <a:ea typeface="Lato" charset="0"/>
              <a:cs typeface="Lato" charset="0"/>
            </a:endParaRPr>
          </a:p>
        </p:txBody>
      </p:sp>
      <p:grpSp>
        <p:nvGrpSpPr>
          <p:cNvPr id="37" name="Group 30"/>
          <p:cNvGrpSpPr/>
          <p:nvPr/>
        </p:nvGrpSpPr>
        <p:grpSpPr>
          <a:xfrm>
            <a:off x="4648200" y="2362200"/>
            <a:ext cx="6705599" cy="841109"/>
            <a:chOff x="1219200" y="3886199"/>
            <a:chExt cx="3429000" cy="841109"/>
          </a:xfrm>
        </p:grpSpPr>
        <p:sp>
          <p:nvSpPr>
            <p:cNvPr id="38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0" name="TextBox 18"/>
            <p:cNvSpPr txBox="1"/>
            <p:nvPr/>
          </p:nvSpPr>
          <p:spPr>
            <a:xfrm>
              <a:off x="1628566" y="3907083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sz="2000" b="1" spc="20" dirty="0" err="1">
                  <a:solidFill>
                    <a:schemeClr val="bg1"/>
                  </a:solidFill>
                </a:rPr>
                <a:t>Beides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sind</a:t>
              </a:r>
              <a:r>
                <a:rPr lang="en-US" sz="2000" b="1" spc="20" dirty="0">
                  <a:solidFill>
                    <a:schemeClr val="bg1"/>
                  </a:solidFill>
                </a:rPr>
                <a:t> Layer, welches in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Keras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definiert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definiert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sind</a:t>
              </a:r>
              <a:endParaRPr lang="en-US" sz="2000" b="1" spc="2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Group 30"/>
          <p:cNvGrpSpPr/>
          <p:nvPr/>
        </p:nvGrpSpPr>
        <p:grpSpPr>
          <a:xfrm>
            <a:off x="4648199" y="3609082"/>
            <a:ext cx="6705599" cy="838201"/>
            <a:chOff x="1219200" y="3886199"/>
            <a:chExt cx="3429000" cy="838201"/>
          </a:xfrm>
        </p:grpSpPr>
        <p:sp>
          <p:nvSpPr>
            <p:cNvPr id="42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4" name="TextBox 18"/>
            <p:cNvSpPr txBox="1"/>
            <p:nvPr/>
          </p:nvSpPr>
          <p:spPr>
            <a:xfrm>
              <a:off x="1616993" y="3889108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 err="1">
                  <a:solidFill>
                    <a:schemeClr val="bg1"/>
                  </a:solidFill>
                </a:rPr>
                <a:t>Dense</a:t>
              </a:r>
              <a:r>
                <a:rPr lang="de-DE" sz="2000" b="1" spc="20" dirty="0">
                  <a:solidFill>
                    <a:schemeClr val="bg1"/>
                  </a:solidFill>
                </a:rPr>
                <a:t> ist ein fully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connected</a:t>
              </a:r>
              <a:r>
                <a:rPr lang="de-DE" sz="2000" b="1" spc="20" dirty="0">
                  <a:solidFill>
                    <a:schemeClr val="bg1"/>
                  </a:solidFill>
                </a:rPr>
                <a:t>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layer</a:t>
              </a:r>
              <a:r>
                <a:rPr lang="de-DE" sz="2000" b="1" spc="20" dirty="0">
                  <a:solidFill>
                    <a:schemeClr val="bg1"/>
                  </a:solidFill>
                </a:rPr>
                <a:t>, es wird auch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hidden</a:t>
              </a:r>
              <a:r>
                <a:rPr lang="de-DE" sz="2000" b="1" spc="20" dirty="0">
                  <a:solidFill>
                    <a:schemeClr val="bg1"/>
                  </a:solidFill>
                </a:rPr>
                <a:t>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layer</a:t>
              </a:r>
              <a:r>
                <a:rPr lang="de-DE" sz="2000" b="1" spc="20" dirty="0">
                  <a:solidFill>
                    <a:schemeClr val="bg1"/>
                  </a:solidFill>
                </a:rPr>
                <a:t> genannt</a:t>
              </a:r>
            </a:p>
          </p:txBody>
        </p:sp>
      </p:grpSp>
      <p:grpSp>
        <p:nvGrpSpPr>
          <p:cNvPr id="45" name="Group 30"/>
          <p:cNvGrpSpPr/>
          <p:nvPr/>
        </p:nvGrpSpPr>
        <p:grpSpPr>
          <a:xfrm>
            <a:off x="4648199" y="4742091"/>
            <a:ext cx="6705599" cy="838201"/>
            <a:chOff x="1219200" y="3886199"/>
            <a:chExt cx="3429000" cy="838201"/>
          </a:xfrm>
        </p:grpSpPr>
        <p:sp>
          <p:nvSpPr>
            <p:cNvPr id="46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8" name="TextBox 18"/>
            <p:cNvSpPr txBox="1"/>
            <p:nvPr/>
          </p:nvSpPr>
          <p:spPr>
            <a:xfrm>
              <a:off x="1618278" y="3890618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 err="1">
                  <a:solidFill>
                    <a:schemeClr val="bg1"/>
                  </a:solidFill>
                </a:rPr>
                <a:t>Flatten</a:t>
              </a:r>
              <a:r>
                <a:rPr lang="de-DE" sz="2000" b="1" spc="20" dirty="0">
                  <a:solidFill>
                    <a:schemeClr val="bg1"/>
                  </a:solidFill>
                </a:rPr>
                <a:t> erzeugt aus einer Matrix (3D) einen großen Vektor (1D) mit allen Aktivierungen</a:t>
              </a:r>
            </a:p>
          </p:txBody>
        </p:sp>
      </p:grp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908" y="2782732"/>
            <a:ext cx="3060457" cy="239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52725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17A7D-89E5-4220-9F5F-0A1A84322FBF}" type="slidenum">
              <a:rPr lang="en-US" smtClean="0"/>
              <a:t>8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68139" y="415133"/>
            <a:ext cx="10728461" cy="80854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b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CNN </a:t>
            </a:r>
            <a:r>
              <a:rPr lang="de-DE" b="1" dirty="0">
                <a:latin typeface="Lato" charset="0"/>
                <a:ea typeface="Lato" charset="0"/>
                <a:cs typeface="Lato" charset="0"/>
              </a:rPr>
              <a:t>Was ist Dropout und Batch </a:t>
            </a:r>
            <a:r>
              <a:rPr lang="de-DE" b="1" dirty="0" err="1">
                <a:latin typeface="Lato" charset="0"/>
                <a:ea typeface="Lato" charset="0"/>
                <a:cs typeface="Lato" charset="0"/>
              </a:rPr>
              <a:t>Normalization</a:t>
            </a:r>
            <a:r>
              <a:rPr lang="de-DE" b="1" dirty="0">
                <a:latin typeface="Lato" charset="0"/>
                <a:ea typeface="Lato" charset="0"/>
                <a:cs typeface="Lato" charset="0"/>
              </a:rPr>
              <a:t>?</a:t>
            </a:r>
            <a:endParaRPr lang="de-DE" b="1" dirty="0">
              <a:solidFill>
                <a:schemeClr val="accent3"/>
              </a:solidFill>
              <a:latin typeface="Lato" charset="0"/>
              <a:ea typeface="Lato" charset="0"/>
              <a:cs typeface="Lato" charset="0"/>
            </a:endParaRPr>
          </a:p>
        </p:txBody>
      </p:sp>
      <p:grpSp>
        <p:nvGrpSpPr>
          <p:cNvPr id="37" name="Group 30"/>
          <p:cNvGrpSpPr/>
          <p:nvPr/>
        </p:nvGrpSpPr>
        <p:grpSpPr>
          <a:xfrm>
            <a:off x="4648200" y="2362200"/>
            <a:ext cx="6705599" cy="842335"/>
            <a:chOff x="1219200" y="3886199"/>
            <a:chExt cx="3429000" cy="842335"/>
          </a:xfrm>
        </p:grpSpPr>
        <p:sp>
          <p:nvSpPr>
            <p:cNvPr id="38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0" name="TextBox 18"/>
            <p:cNvSpPr txBox="1"/>
            <p:nvPr/>
          </p:nvSpPr>
          <p:spPr>
            <a:xfrm>
              <a:off x="1618278" y="3908309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en-US" sz="2000" b="1" spc="20" dirty="0" err="1">
                  <a:solidFill>
                    <a:schemeClr val="bg1"/>
                  </a:solidFill>
                </a:rPr>
                <a:t>Durch</a:t>
              </a:r>
              <a:r>
                <a:rPr lang="en-US" sz="2000" b="1" spc="20" dirty="0">
                  <a:solidFill>
                    <a:schemeClr val="bg1"/>
                  </a:solidFill>
                </a:rPr>
                <a:t> das Training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können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einige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Neuronen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zu</a:t>
              </a:r>
              <a:r>
                <a:rPr lang="en-US" sz="2000" b="1" spc="20" dirty="0">
                  <a:solidFill>
                    <a:schemeClr val="bg1"/>
                  </a:solidFill>
                </a:rPr>
                <a:t> stark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werden</a:t>
              </a:r>
              <a:r>
                <a:rPr lang="en-US" sz="2000" b="1" spc="20" dirty="0">
                  <a:solidFill>
                    <a:schemeClr val="bg1"/>
                  </a:solidFill>
                </a:rPr>
                <a:t> und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andere</a:t>
              </a:r>
              <a:r>
                <a:rPr lang="en-US" sz="2000" b="1" spc="20" dirty="0">
                  <a:solidFill>
                    <a:schemeClr val="bg1"/>
                  </a:solidFill>
                </a:rPr>
                <a:t> </a:t>
              </a:r>
              <a:r>
                <a:rPr lang="en-US" sz="2000" b="1" spc="20" dirty="0" err="1">
                  <a:solidFill>
                    <a:schemeClr val="bg1"/>
                  </a:solidFill>
                </a:rPr>
                <a:t>beeinflussen</a:t>
              </a:r>
              <a:endParaRPr lang="en-US" sz="2000" b="1" spc="2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Group 30"/>
          <p:cNvGrpSpPr/>
          <p:nvPr/>
        </p:nvGrpSpPr>
        <p:grpSpPr>
          <a:xfrm>
            <a:off x="4648199" y="3609082"/>
            <a:ext cx="6705599" cy="838201"/>
            <a:chOff x="1219200" y="3886199"/>
            <a:chExt cx="3429000" cy="838201"/>
          </a:xfrm>
        </p:grpSpPr>
        <p:sp>
          <p:nvSpPr>
            <p:cNvPr id="42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4" name="TextBox 18"/>
            <p:cNvSpPr txBox="1"/>
            <p:nvPr/>
          </p:nvSpPr>
          <p:spPr>
            <a:xfrm>
              <a:off x="1616993" y="3889108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Dropout schaltet eine gewisse Prozentzahl an Neuronen aus               </a:t>
              </a:r>
            </a:p>
          </p:txBody>
        </p:sp>
      </p:grpSp>
      <p:grpSp>
        <p:nvGrpSpPr>
          <p:cNvPr id="45" name="Group 30"/>
          <p:cNvGrpSpPr/>
          <p:nvPr/>
        </p:nvGrpSpPr>
        <p:grpSpPr>
          <a:xfrm>
            <a:off x="4648199" y="4742091"/>
            <a:ext cx="6705599" cy="838201"/>
            <a:chOff x="1219200" y="3886199"/>
            <a:chExt cx="3429000" cy="838201"/>
          </a:xfrm>
        </p:grpSpPr>
        <p:sp>
          <p:nvSpPr>
            <p:cNvPr id="46" name="Rounded Rectangle 9"/>
            <p:cNvSpPr/>
            <p:nvPr/>
          </p:nvSpPr>
          <p:spPr>
            <a:xfrm rot="5400000">
              <a:off x="2592532" y="2668731"/>
              <a:ext cx="838200" cy="327313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Chevron 10"/>
            <p:cNvSpPr/>
            <p:nvPr/>
          </p:nvSpPr>
          <p:spPr>
            <a:xfrm>
              <a:off x="1219200" y="3886200"/>
              <a:ext cx="311727" cy="838200"/>
            </a:xfrm>
            <a:prstGeom prst="chevron">
              <a:avLst>
                <a:gd name="adj" fmla="val 3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48" name="TextBox 18"/>
            <p:cNvSpPr txBox="1"/>
            <p:nvPr/>
          </p:nvSpPr>
          <p:spPr>
            <a:xfrm>
              <a:off x="1618278" y="3890618"/>
              <a:ext cx="2961410" cy="82022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de-DE" sz="2000" b="1" spc="20" dirty="0">
                  <a:solidFill>
                    <a:schemeClr val="bg1"/>
                  </a:solidFill>
                </a:rPr>
                <a:t>Batch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Normalization</a:t>
              </a:r>
              <a:r>
                <a:rPr lang="de-DE" sz="2000" b="1" spc="20" dirty="0">
                  <a:solidFill>
                    <a:schemeClr val="bg1"/>
                  </a:solidFill>
                </a:rPr>
                <a:t> normalisiert jede </a:t>
              </a:r>
              <a:r>
                <a:rPr lang="de-DE" sz="2000" b="1" spc="20" dirty="0" err="1">
                  <a:solidFill>
                    <a:schemeClr val="bg1"/>
                  </a:solidFill>
                </a:rPr>
                <a:t>batch</a:t>
              </a:r>
              <a:r>
                <a:rPr lang="de-DE" sz="2000" b="1" spc="20" dirty="0">
                  <a:solidFill>
                    <a:schemeClr val="bg1"/>
                  </a:solidFill>
                </a:rPr>
                <a:t> und soll ein robusteres Netzwerk erzeugt</a:t>
              </a:r>
            </a:p>
          </p:txBody>
        </p:sp>
      </p:grp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l="53421" t="177" r="-1" b="11176"/>
          <a:stretch/>
        </p:blipFill>
        <p:spPr>
          <a:xfrm>
            <a:off x="838200" y="2507015"/>
            <a:ext cx="2724150" cy="276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99567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0" y="0"/>
            <a:ext cx="6079426" cy="6858000"/>
          </a:xfrm>
          <a:custGeom>
            <a:avLst/>
            <a:gdLst>
              <a:gd name="connsiteX0" fmla="*/ 1752599 w 6079426"/>
              <a:gd name="connsiteY0" fmla="*/ 3957449 h 6858000"/>
              <a:gd name="connsiteX1" fmla="*/ 2264474 w 6079426"/>
              <a:gd name="connsiteY1" fmla="*/ 4169474 h 6858000"/>
              <a:gd name="connsiteX2" fmla="*/ 4953000 w 6079426"/>
              <a:gd name="connsiteY2" fmla="*/ 6858000 h 6858000"/>
              <a:gd name="connsiteX3" fmla="*/ 3927609 w 6079426"/>
              <a:gd name="connsiteY3" fmla="*/ 6858000 h 6858000"/>
              <a:gd name="connsiteX4" fmla="*/ 2905501 w 6079426"/>
              <a:gd name="connsiteY4" fmla="*/ 6858000 h 6858000"/>
              <a:gd name="connsiteX5" fmla="*/ 1880110 w 6079426"/>
              <a:gd name="connsiteY5" fmla="*/ 6858000 h 6858000"/>
              <a:gd name="connsiteX6" fmla="*/ 1663136 w 6079426"/>
              <a:gd name="connsiteY6" fmla="*/ 6641025 h 6858000"/>
              <a:gd name="connsiteX7" fmla="*/ 1663136 w 6079426"/>
              <a:gd name="connsiteY7" fmla="*/ 5617275 h 6858000"/>
              <a:gd name="connsiteX8" fmla="*/ 1664039 w 6079426"/>
              <a:gd name="connsiteY8" fmla="*/ 5616538 h 6858000"/>
              <a:gd name="connsiteX9" fmla="*/ 1240725 w 6079426"/>
              <a:gd name="connsiteY9" fmla="*/ 5193224 h 6858000"/>
              <a:gd name="connsiteX10" fmla="*/ 1240725 w 6079426"/>
              <a:gd name="connsiteY10" fmla="*/ 4169474 h 6858000"/>
              <a:gd name="connsiteX11" fmla="*/ 1752599 w 6079426"/>
              <a:gd name="connsiteY11" fmla="*/ 3957449 h 6858000"/>
              <a:gd name="connsiteX12" fmla="*/ 2514600 w 6079426"/>
              <a:gd name="connsiteY12" fmla="*/ 0 h 6858000"/>
              <a:gd name="connsiteX13" fmla="*/ 4562099 w 6079426"/>
              <a:gd name="connsiteY13" fmla="*/ 0 h 6858000"/>
              <a:gd name="connsiteX14" fmla="*/ 5633538 w 6079426"/>
              <a:gd name="connsiteY14" fmla="*/ 1071439 h 6858000"/>
              <a:gd name="connsiteX15" fmla="*/ 5633538 w 6079426"/>
              <a:gd name="connsiteY15" fmla="*/ 2095188 h 6858000"/>
              <a:gd name="connsiteX16" fmla="*/ 4609789 w 6079426"/>
              <a:gd name="connsiteY16" fmla="*/ 2095188 h 6858000"/>
              <a:gd name="connsiteX17" fmla="*/ 368894 w 6079426"/>
              <a:gd name="connsiteY17" fmla="*/ 0 h 6858000"/>
              <a:gd name="connsiteX18" fmla="*/ 2416393 w 6079426"/>
              <a:gd name="connsiteY18" fmla="*/ 0 h 6858000"/>
              <a:gd name="connsiteX19" fmla="*/ 5382622 w 6079426"/>
              <a:gd name="connsiteY19" fmla="*/ 2966229 h 6858000"/>
              <a:gd name="connsiteX20" fmla="*/ 5382622 w 6079426"/>
              <a:gd name="connsiteY20" fmla="*/ 3989978 h 6858000"/>
              <a:gd name="connsiteX21" fmla="*/ 4358873 w 6079426"/>
              <a:gd name="connsiteY21" fmla="*/ 3989978 h 6858000"/>
              <a:gd name="connsiteX22" fmla="*/ 0 w 6079426"/>
              <a:gd name="connsiteY22" fmla="*/ 0 h 6858000"/>
              <a:gd name="connsiteX23" fmla="*/ 261749 w 6079426"/>
              <a:gd name="connsiteY23" fmla="*/ 0 h 6858000"/>
              <a:gd name="connsiteX24" fmla="*/ 5867401 w 6079426"/>
              <a:gd name="connsiteY24" fmla="*/ 5605651 h 6858000"/>
              <a:gd name="connsiteX25" fmla="*/ 5867401 w 6079426"/>
              <a:gd name="connsiteY25" fmla="*/ 6629401 h 6858000"/>
              <a:gd name="connsiteX26" fmla="*/ 4843651 w 6079426"/>
              <a:gd name="connsiteY26" fmla="*/ 6629401 h 6858000"/>
              <a:gd name="connsiteX27" fmla="*/ 1732302 w 6079426"/>
              <a:gd name="connsiteY27" fmla="*/ 3518051 h 6858000"/>
              <a:gd name="connsiteX28" fmla="*/ 1659416 w 6079426"/>
              <a:gd name="connsiteY28" fmla="*/ 3577587 h 6858000"/>
              <a:gd name="connsiteX29" fmla="*/ 749227 w 6079426"/>
              <a:gd name="connsiteY29" fmla="*/ 3484826 h 6858000"/>
              <a:gd name="connsiteX30" fmla="*/ 0 w 6079426"/>
              <a:gd name="connsiteY30" fmla="*/ 2735599 h 6858000"/>
              <a:gd name="connsiteX31" fmla="*/ 0 w 6079426"/>
              <a:gd name="connsiteY31" fmla="*/ 688100 h 6858000"/>
              <a:gd name="connsiteX32" fmla="*/ 0 w 6079426"/>
              <a:gd name="connsiteY32" fmla="*/ 6881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79426" h="6858000">
                <a:moveTo>
                  <a:pt x="1752599" y="3957449"/>
                </a:moveTo>
                <a:cubicBezTo>
                  <a:pt x="1937861" y="3957449"/>
                  <a:pt x="2123124" y="4028124"/>
                  <a:pt x="2264474" y="4169474"/>
                </a:cubicBezTo>
                <a:lnTo>
                  <a:pt x="4953000" y="6858000"/>
                </a:lnTo>
                <a:lnTo>
                  <a:pt x="3927609" y="6858000"/>
                </a:lnTo>
                <a:lnTo>
                  <a:pt x="2905501" y="6858000"/>
                </a:lnTo>
                <a:lnTo>
                  <a:pt x="1880110" y="6858000"/>
                </a:lnTo>
                <a:lnTo>
                  <a:pt x="1663136" y="6641025"/>
                </a:lnTo>
                <a:cubicBezTo>
                  <a:pt x="1380434" y="6358324"/>
                  <a:pt x="1380434" y="5899976"/>
                  <a:pt x="1663136" y="5617275"/>
                </a:cubicBezTo>
                <a:lnTo>
                  <a:pt x="1664039" y="5616538"/>
                </a:lnTo>
                <a:lnTo>
                  <a:pt x="1240725" y="5193224"/>
                </a:lnTo>
                <a:cubicBezTo>
                  <a:pt x="958024" y="4910523"/>
                  <a:pt x="958024" y="4452175"/>
                  <a:pt x="1240725" y="4169474"/>
                </a:cubicBezTo>
                <a:cubicBezTo>
                  <a:pt x="1382075" y="4028124"/>
                  <a:pt x="1567337" y="3957449"/>
                  <a:pt x="1752599" y="3957449"/>
                </a:cubicBezTo>
                <a:close/>
                <a:moveTo>
                  <a:pt x="2514600" y="0"/>
                </a:moveTo>
                <a:lnTo>
                  <a:pt x="4562099" y="0"/>
                </a:lnTo>
                <a:lnTo>
                  <a:pt x="5633538" y="1071439"/>
                </a:lnTo>
                <a:cubicBezTo>
                  <a:pt x="5916239" y="1354140"/>
                  <a:pt x="5916239" y="1812488"/>
                  <a:pt x="5633538" y="2095188"/>
                </a:cubicBezTo>
                <a:cubicBezTo>
                  <a:pt x="5350838" y="2377889"/>
                  <a:pt x="4892490" y="2377889"/>
                  <a:pt x="4609789" y="2095188"/>
                </a:cubicBezTo>
                <a:close/>
                <a:moveTo>
                  <a:pt x="368894" y="0"/>
                </a:moveTo>
                <a:lnTo>
                  <a:pt x="2416393" y="0"/>
                </a:lnTo>
                <a:lnTo>
                  <a:pt x="5382622" y="2966229"/>
                </a:lnTo>
                <a:cubicBezTo>
                  <a:pt x="5665323" y="3248930"/>
                  <a:pt x="5665323" y="3707278"/>
                  <a:pt x="5382622" y="3989978"/>
                </a:cubicBezTo>
                <a:cubicBezTo>
                  <a:pt x="5099921" y="4272679"/>
                  <a:pt x="4641573" y="4272679"/>
                  <a:pt x="4358873" y="3989978"/>
                </a:cubicBezTo>
                <a:close/>
                <a:moveTo>
                  <a:pt x="0" y="0"/>
                </a:moveTo>
                <a:lnTo>
                  <a:pt x="261749" y="0"/>
                </a:lnTo>
                <a:lnTo>
                  <a:pt x="5867401" y="5605651"/>
                </a:lnTo>
                <a:cubicBezTo>
                  <a:pt x="6150101" y="5888352"/>
                  <a:pt x="6150101" y="6346700"/>
                  <a:pt x="5867401" y="6629401"/>
                </a:cubicBezTo>
                <a:cubicBezTo>
                  <a:pt x="5584700" y="6912101"/>
                  <a:pt x="5126352" y="6912101"/>
                  <a:pt x="4843651" y="6629401"/>
                </a:cubicBezTo>
                <a:lnTo>
                  <a:pt x="1732302" y="3518051"/>
                </a:lnTo>
                <a:lnTo>
                  <a:pt x="1659416" y="3577587"/>
                </a:lnTo>
                <a:cubicBezTo>
                  <a:pt x="1378433" y="3763110"/>
                  <a:pt x="996590" y="3732189"/>
                  <a:pt x="749227" y="3484826"/>
                </a:cubicBezTo>
                <a:lnTo>
                  <a:pt x="0" y="2735599"/>
                </a:lnTo>
                <a:lnTo>
                  <a:pt x="0" y="688100"/>
                </a:lnTo>
                <a:lnTo>
                  <a:pt x="0" y="6881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629400" y="3429000"/>
            <a:ext cx="4584588" cy="70942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Danke </a:t>
            </a:r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fürs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 </a:t>
            </a:r>
            <a:r>
              <a:rPr 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Zuhören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!</a:t>
            </a:r>
            <a:endParaRPr lang="en-US" sz="4000" spc="20" dirty="0">
              <a:solidFill>
                <a:schemeClr val="tx1">
                  <a:lumMod val="85000"/>
                  <a:lumOff val="15000"/>
                </a:schemeClr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629400" y="4085169"/>
            <a:ext cx="4724400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Gleich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geht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weiter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mit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dem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nächsten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Thema</a:t>
            </a:r>
            <a:r>
              <a:rPr lang="en-US" sz="16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sp>
        <p:nvSpPr>
          <p:cNvPr id="40" name="Freeform 39"/>
          <p:cNvSpPr/>
          <p:nvPr/>
        </p:nvSpPr>
        <p:spPr>
          <a:xfrm>
            <a:off x="11236314" y="2"/>
            <a:ext cx="955686" cy="466135"/>
          </a:xfrm>
          <a:custGeom>
            <a:avLst/>
            <a:gdLst>
              <a:gd name="connsiteX0" fmla="*/ 0 w 955686"/>
              <a:gd name="connsiteY0" fmla="*/ 0 h 466135"/>
              <a:gd name="connsiteX1" fmla="*/ 955686 w 955686"/>
              <a:gd name="connsiteY1" fmla="*/ 0 h 466135"/>
              <a:gd name="connsiteX2" fmla="*/ 955686 w 955686"/>
              <a:gd name="connsiteY2" fmla="*/ 294646 h 466135"/>
              <a:gd name="connsiteX3" fmla="*/ 910395 w 955686"/>
              <a:gd name="connsiteY3" fmla="*/ 350093 h 466135"/>
              <a:gd name="connsiteX4" fmla="*/ 350093 w 955686"/>
              <a:gd name="connsiteY4" fmla="*/ 350093 h 466135"/>
              <a:gd name="connsiteX5" fmla="*/ 0 w 955686"/>
              <a:gd name="connsiteY5" fmla="*/ 0 h 466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5686" h="466135">
                <a:moveTo>
                  <a:pt x="0" y="0"/>
                </a:moveTo>
                <a:lnTo>
                  <a:pt x="955686" y="0"/>
                </a:lnTo>
                <a:lnTo>
                  <a:pt x="955686" y="294646"/>
                </a:lnTo>
                <a:lnTo>
                  <a:pt x="910395" y="350093"/>
                </a:lnTo>
                <a:cubicBezTo>
                  <a:pt x="755672" y="504816"/>
                  <a:pt x="504816" y="504816"/>
                  <a:pt x="350093" y="350093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10057072" y="0"/>
            <a:ext cx="2134928" cy="2134928"/>
          </a:xfrm>
          <a:custGeom>
            <a:avLst/>
            <a:gdLst>
              <a:gd name="connsiteX0" fmla="*/ 0 w 2134928"/>
              <a:gd name="connsiteY0" fmla="*/ 0 h 2134928"/>
              <a:gd name="connsiteX1" fmla="*/ 1120604 w 2134928"/>
              <a:gd name="connsiteY1" fmla="*/ 0 h 2134928"/>
              <a:gd name="connsiteX2" fmla="*/ 2134928 w 2134928"/>
              <a:gd name="connsiteY2" fmla="*/ 1014324 h 2134928"/>
              <a:gd name="connsiteX3" fmla="*/ 2134928 w 2134928"/>
              <a:gd name="connsiteY3" fmla="*/ 2134928 h 2134928"/>
              <a:gd name="connsiteX4" fmla="*/ 0 w 2134928"/>
              <a:gd name="connsiteY4" fmla="*/ 0 h 213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928" h="2134928">
                <a:moveTo>
                  <a:pt x="0" y="0"/>
                </a:moveTo>
                <a:lnTo>
                  <a:pt x="1120604" y="0"/>
                </a:lnTo>
                <a:lnTo>
                  <a:pt x="2134928" y="1014324"/>
                </a:lnTo>
                <a:lnTo>
                  <a:pt x="2134928" y="21349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9537217" y="0"/>
            <a:ext cx="1723585" cy="1163283"/>
          </a:xfrm>
          <a:custGeom>
            <a:avLst/>
            <a:gdLst>
              <a:gd name="connsiteX0" fmla="*/ 0 w 1723585"/>
              <a:gd name="connsiteY0" fmla="*/ 0 h 1163283"/>
              <a:gd name="connsiteX1" fmla="*/ 1120604 w 1723585"/>
              <a:gd name="connsiteY1" fmla="*/ 0 h 1163283"/>
              <a:gd name="connsiteX2" fmla="*/ 1607543 w 1723585"/>
              <a:gd name="connsiteY2" fmla="*/ 486939 h 1163283"/>
              <a:gd name="connsiteX3" fmla="*/ 1607543 w 1723585"/>
              <a:gd name="connsiteY3" fmla="*/ 1047241 h 1163283"/>
              <a:gd name="connsiteX4" fmla="*/ 1047241 w 1723585"/>
              <a:gd name="connsiteY4" fmla="*/ 1047241 h 1163283"/>
              <a:gd name="connsiteX5" fmla="*/ 0 w 1723585"/>
              <a:gd name="connsiteY5" fmla="*/ 0 h 1163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3585" h="1163283">
                <a:moveTo>
                  <a:pt x="0" y="0"/>
                </a:moveTo>
                <a:lnTo>
                  <a:pt x="1120604" y="0"/>
                </a:lnTo>
                <a:lnTo>
                  <a:pt x="1607543" y="486939"/>
                </a:lnTo>
                <a:cubicBezTo>
                  <a:pt x="1762266" y="641662"/>
                  <a:pt x="1762266" y="892518"/>
                  <a:pt x="1607543" y="1047241"/>
                </a:cubicBezTo>
                <a:cubicBezTo>
                  <a:pt x="1452820" y="1201964"/>
                  <a:pt x="1201964" y="1201964"/>
                  <a:pt x="1047241" y="104724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8" r="20448"/>
          <a:stretch>
            <a:fillRect/>
          </a:stretch>
        </p:blipFill>
        <p:spPr/>
      </p:pic>
      <p:sp>
        <p:nvSpPr>
          <p:cNvPr id="11" name="Title 15"/>
          <p:cNvSpPr txBox="1">
            <a:spLocks/>
          </p:cNvSpPr>
          <p:nvPr/>
        </p:nvSpPr>
        <p:spPr>
          <a:xfrm>
            <a:off x="8216539" y="1971074"/>
            <a:ext cx="3615781" cy="45307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de-DE" spc="20" dirty="0"/>
              <a:t>Saif Al-Dilaimi</a:t>
            </a:r>
            <a:endParaRPr lang="en-US" b="1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" name="TextBox 41"/>
          <p:cNvSpPr txBox="1"/>
          <p:nvPr/>
        </p:nvSpPr>
        <p:spPr>
          <a:xfrm>
            <a:off x="8216539" y="2384816"/>
            <a:ext cx="1689461" cy="29822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Software </a:t>
            </a:r>
            <a:r>
              <a:rPr lang="en-US" sz="1200" spc="2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Entwickler</a:t>
            </a:r>
            <a:endParaRPr lang="en-US" sz="1200" spc="2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41"/>
          <p:cNvSpPr txBox="1"/>
          <p:nvPr/>
        </p:nvSpPr>
        <p:spPr>
          <a:xfrm>
            <a:off x="8216539" y="2648635"/>
            <a:ext cx="2527661" cy="3231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spc="2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saif.aldilaimi@icloud.com</a:t>
            </a:r>
          </a:p>
        </p:txBody>
      </p:sp>
      <p:pic>
        <p:nvPicPr>
          <p:cNvPr id="13" name="Bildplatzhalter 2"/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227" y="1828800"/>
            <a:ext cx="1166373" cy="1371600"/>
          </a:xfrm>
          <a:custGeom>
            <a:avLst/>
            <a:gdLst>
              <a:gd name="connsiteX0" fmla="*/ 621409 w 1242817"/>
              <a:gd name="connsiteY0" fmla="*/ 0 h 1371600"/>
              <a:gd name="connsiteX1" fmla="*/ 714980 w 1242817"/>
              <a:gd name="connsiteY1" fmla="*/ 25112 h 1371600"/>
              <a:gd name="connsiteX2" fmla="*/ 1151645 w 1242817"/>
              <a:gd name="connsiteY2" fmla="*/ 273842 h 1371600"/>
              <a:gd name="connsiteX3" fmla="*/ 1242817 w 1242817"/>
              <a:gd name="connsiteY3" fmla="*/ 436473 h 1371600"/>
              <a:gd name="connsiteX4" fmla="*/ 1242817 w 1242817"/>
              <a:gd name="connsiteY4" fmla="*/ 933932 h 1371600"/>
              <a:gd name="connsiteX5" fmla="*/ 1151645 w 1242817"/>
              <a:gd name="connsiteY5" fmla="*/ 1096563 h 1371600"/>
              <a:gd name="connsiteX6" fmla="*/ 714980 w 1242817"/>
              <a:gd name="connsiteY6" fmla="*/ 1350076 h 1371600"/>
              <a:gd name="connsiteX7" fmla="*/ 527838 w 1242817"/>
              <a:gd name="connsiteY7" fmla="*/ 1350076 h 1371600"/>
              <a:gd name="connsiteX8" fmla="*/ 91172 w 1242817"/>
              <a:gd name="connsiteY8" fmla="*/ 1096563 h 1371600"/>
              <a:gd name="connsiteX9" fmla="*/ 0 w 1242817"/>
              <a:gd name="connsiteY9" fmla="*/ 933932 h 1371600"/>
              <a:gd name="connsiteX10" fmla="*/ 0 w 1242817"/>
              <a:gd name="connsiteY10" fmla="*/ 436473 h 1371600"/>
              <a:gd name="connsiteX11" fmla="*/ 91172 w 1242817"/>
              <a:gd name="connsiteY11" fmla="*/ 273842 h 1371600"/>
              <a:gd name="connsiteX12" fmla="*/ 527838 w 1242817"/>
              <a:gd name="connsiteY12" fmla="*/ 25112 h 1371600"/>
              <a:gd name="connsiteX13" fmla="*/ 621409 w 1242817"/>
              <a:gd name="connsiteY13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2817" h="1371600">
                <a:moveTo>
                  <a:pt x="621409" y="0"/>
                </a:moveTo>
                <a:cubicBezTo>
                  <a:pt x="654998" y="0"/>
                  <a:pt x="688588" y="8370"/>
                  <a:pt x="714980" y="25112"/>
                </a:cubicBezTo>
                <a:cubicBezTo>
                  <a:pt x="1151645" y="273842"/>
                  <a:pt x="1151645" y="273842"/>
                  <a:pt x="1151645" y="273842"/>
                </a:cubicBezTo>
                <a:cubicBezTo>
                  <a:pt x="1199630" y="302542"/>
                  <a:pt x="1242817" y="374290"/>
                  <a:pt x="1242817" y="436473"/>
                </a:cubicBezTo>
                <a:cubicBezTo>
                  <a:pt x="1242817" y="933932"/>
                  <a:pt x="1242817" y="933932"/>
                  <a:pt x="1242817" y="933932"/>
                </a:cubicBezTo>
                <a:cubicBezTo>
                  <a:pt x="1242817" y="996115"/>
                  <a:pt x="1199630" y="1067864"/>
                  <a:pt x="1151645" y="1096563"/>
                </a:cubicBezTo>
                <a:cubicBezTo>
                  <a:pt x="714980" y="1350076"/>
                  <a:pt x="714980" y="1350076"/>
                  <a:pt x="714980" y="1350076"/>
                </a:cubicBezTo>
                <a:cubicBezTo>
                  <a:pt x="662197" y="1378775"/>
                  <a:pt x="580622" y="1378775"/>
                  <a:pt x="527838" y="1350076"/>
                </a:cubicBezTo>
                <a:cubicBezTo>
                  <a:pt x="91172" y="1096563"/>
                  <a:pt x="91172" y="1096563"/>
                  <a:pt x="91172" y="1096563"/>
                </a:cubicBezTo>
                <a:cubicBezTo>
                  <a:pt x="38388" y="1067864"/>
                  <a:pt x="0" y="996115"/>
                  <a:pt x="0" y="933932"/>
                </a:cubicBezTo>
                <a:lnTo>
                  <a:pt x="0" y="436473"/>
                </a:lnTo>
                <a:cubicBezTo>
                  <a:pt x="0" y="374290"/>
                  <a:pt x="38388" y="302542"/>
                  <a:pt x="91172" y="273842"/>
                </a:cubicBezTo>
                <a:cubicBezTo>
                  <a:pt x="527838" y="25112"/>
                  <a:pt x="527838" y="25112"/>
                  <a:pt x="527838" y="25112"/>
                </a:cubicBezTo>
                <a:cubicBezTo>
                  <a:pt x="554229" y="8370"/>
                  <a:pt x="587819" y="0"/>
                  <a:pt x="621409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3743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5">
      <a:dk1>
        <a:srgbClr val="000000"/>
      </a:dk1>
      <a:lt1>
        <a:srgbClr val="FFFFFF"/>
      </a:lt1>
      <a:dk2>
        <a:srgbClr val="2A445D"/>
      </a:dk2>
      <a:lt2>
        <a:srgbClr val="A1B1BC"/>
      </a:lt2>
      <a:accent1>
        <a:srgbClr val="BBC1CC"/>
      </a:accent1>
      <a:accent2>
        <a:srgbClr val="8A96A2"/>
      </a:accent2>
      <a:accent3>
        <a:srgbClr val="55616A"/>
      </a:accent3>
      <a:accent4>
        <a:srgbClr val="262E32"/>
      </a:accent4>
      <a:accent5>
        <a:srgbClr val="FFC700"/>
      </a:accent5>
      <a:accent6>
        <a:srgbClr val="3BB18F"/>
      </a:accent6>
      <a:hlink>
        <a:srgbClr val="0563C1"/>
      </a:hlink>
      <a:folHlink>
        <a:srgbClr val="954F72"/>
      </a:folHlink>
    </a:clrScheme>
    <a:fontScheme name="Custom 2">
      <a:majorFont>
        <a:latin typeface="Lato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rIns="0" rtlCol="0">
        <a:spAutoFit/>
      </a:bodyPr>
      <a:lstStyle>
        <a:defPPr>
          <a:lnSpc>
            <a:spcPct val="125000"/>
          </a:lnSpc>
          <a:defRPr sz="1200" spc="20">
            <a:solidFill>
              <a:schemeClr val="tx1">
                <a:lumMod val="50000"/>
                <a:lumOff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360</Words>
  <Application>Microsoft Office PowerPoint</Application>
  <PresentationFormat>Breitbild</PresentationFormat>
  <Paragraphs>49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Arial</vt:lpstr>
      <vt:lpstr>Calibri</vt:lpstr>
      <vt:lpstr>Lato</vt:lpstr>
      <vt:lpstr>Lato Heavy</vt:lpstr>
      <vt:lpstr>Lato Light</vt:lpstr>
      <vt:lpstr>Wingdings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Saif Al-Dilaimi</cp:lastModifiedBy>
  <cp:revision>1430</cp:revision>
  <dcterms:created xsi:type="dcterms:W3CDTF">2015-10-04T10:23:04Z</dcterms:created>
  <dcterms:modified xsi:type="dcterms:W3CDTF">2019-02-06T21:19:58Z</dcterms:modified>
</cp:coreProperties>
</file>